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8" r:id="rId3"/>
    <p:sldId id="261" r:id="rId4"/>
    <p:sldId id="262" r:id="rId6"/>
    <p:sldId id="269" r:id="rId7"/>
    <p:sldId id="268" r:id="rId8"/>
    <p:sldId id="270" r:id="rId9"/>
    <p:sldId id="271" r:id="rId10"/>
    <p:sldId id="272" r:id="rId11"/>
    <p:sldId id="274" r:id="rId12"/>
    <p:sldId id="273" r:id="rId13"/>
    <p:sldId id="275" r:id="rId14"/>
    <p:sldId id="267" r:id="rId15"/>
    <p:sldId id="278" r:id="rId16"/>
    <p:sldId id="264" r:id="rId17"/>
    <p:sldId id="276" r:id="rId18"/>
    <p:sldId id="277" r:id="rId19"/>
    <p:sldId id="282" r:id="rId20"/>
    <p:sldId id="279" r:id="rId21"/>
    <p:sldId id="2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4" userDrawn="1">
          <p15:clr>
            <a:srgbClr val="A4A3A4"/>
          </p15:clr>
        </p15:guide>
        <p15:guide id="2" pos="394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i Stepanyan" initials="authorId_10600392887272"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730B"/>
    <a:srgbClr val="BD5736"/>
    <a:srgbClr val="AE67A9"/>
    <a:srgbClr val="872540"/>
    <a:srgbClr val="39998D"/>
    <a:srgbClr val="1E3A8A"/>
    <a:srgbClr val="FFFFFF"/>
    <a:srgbClr val="139993"/>
    <a:srgbClr val="D3EEEA"/>
    <a:srgbClr val="0830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showGuides="1">
      <p:cViewPr varScale="1">
        <p:scale>
          <a:sx n="53" d="100"/>
          <a:sy n="53" d="100"/>
        </p:scale>
        <p:origin x="180" y="54"/>
      </p:cViewPr>
      <p:guideLst>
        <p:guide orient="horz" pos="1984"/>
        <p:guide pos="394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3.png"/><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image" Target="../media/image70.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1.png"/><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slides/_rels/slide15.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image" Target="../media/image88.png"/><Relationship Id="rId7" Type="http://schemas.openxmlformats.org/officeDocument/2006/relationships/tags" Target="../tags/tag82.xml"/><Relationship Id="rId6" Type="http://schemas.openxmlformats.org/officeDocument/2006/relationships/image" Target="../media/image68.png"/><Relationship Id="rId5" Type="http://schemas.openxmlformats.org/officeDocument/2006/relationships/tags" Target="../tags/tag81.xml"/><Relationship Id="rId4" Type="http://schemas.openxmlformats.org/officeDocument/2006/relationships/image" Target="../media/image87.png"/><Relationship Id="rId3" Type="http://schemas.openxmlformats.org/officeDocument/2006/relationships/tags" Target="../tags/tag80.xml"/><Relationship Id="rId22" Type="http://schemas.openxmlformats.org/officeDocument/2006/relationships/notesSlide" Target="../notesSlides/notesSlide6.xml"/><Relationship Id="rId21" Type="http://schemas.openxmlformats.org/officeDocument/2006/relationships/slideLayout" Target="../slideLayouts/slideLayout7.xml"/><Relationship Id="rId20" Type="http://schemas.openxmlformats.org/officeDocument/2006/relationships/image" Target="../media/image94.png"/><Relationship Id="rId2" Type="http://schemas.openxmlformats.org/officeDocument/2006/relationships/image" Target="../media/image66.png"/><Relationship Id="rId19" Type="http://schemas.openxmlformats.org/officeDocument/2006/relationships/tags" Target="../tags/tag88.xml"/><Relationship Id="rId18" Type="http://schemas.openxmlformats.org/officeDocument/2006/relationships/image" Target="../media/image93.png"/><Relationship Id="rId17" Type="http://schemas.openxmlformats.org/officeDocument/2006/relationships/tags" Target="../tags/tag87.xml"/><Relationship Id="rId16" Type="http://schemas.openxmlformats.org/officeDocument/2006/relationships/image" Target="../media/image92.png"/><Relationship Id="rId15" Type="http://schemas.openxmlformats.org/officeDocument/2006/relationships/tags" Target="../tags/tag86.xml"/><Relationship Id="rId14" Type="http://schemas.openxmlformats.org/officeDocument/2006/relationships/image" Target="../media/image91.png"/><Relationship Id="rId13" Type="http://schemas.openxmlformats.org/officeDocument/2006/relationships/tags" Target="../tags/tag85.xml"/><Relationship Id="rId12" Type="http://schemas.openxmlformats.org/officeDocument/2006/relationships/image" Target="../media/image90.png"/><Relationship Id="rId11" Type="http://schemas.openxmlformats.org/officeDocument/2006/relationships/tags" Target="../tags/tag84.xml"/><Relationship Id="rId10" Type="http://schemas.openxmlformats.org/officeDocument/2006/relationships/image" Target="../media/image89.png"/><Relationship Id="rId1" Type="http://schemas.openxmlformats.org/officeDocument/2006/relationships/tags" Target="../tags/tag79.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png"/></Relationships>
</file>

<file path=ppt/slides/_rels/slide17.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image" Target="../media/image101.png"/><Relationship Id="rId7" Type="http://schemas.openxmlformats.org/officeDocument/2006/relationships/tags" Target="../tags/tag92.xml"/><Relationship Id="rId6" Type="http://schemas.openxmlformats.org/officeDocument/2006/relationships/image" Target="../media/image100.png"/><Relationship Id="rId5" Type="http://schemas.openxmlformats.org/officeDocument/2006/relationships/tags" Target="../tags/tag91.xml"/><Relationship Id="rId4" Type="http://schemas.openxmlformats.org/officeDocument/2006/relationships/image" Target="../media/image99.png"/><Relationship Id="rId37" Type="http://schemas.openxmlformats.org/officeDocument/2006/relationships/slideLayout" Target="../slideLayouts/slideLayout7.xml"/><Relationship Id="rId36" Type="http://schemas.openxmlformats.org/officeDocument/2006/relationships/image" Target="../media/image115.png"/><Relationship Id="rId35" Type="http://schemas.openxmlformats.org/officeDocument/2006/relationships/tags" Target="../tags/tag106.xml"/><Relationship Id="rId34" Type="http://schemas.openxmlformats.org/officeDocument/2006/relationships/image" Target="../media/image114.png"/><Relationship Id="rId33" Type="http://schemas.openxmlformats.org/officeDocument/2006/relationships/tags" Target="../tags/tag105.xml"/><Relationship Id="rId32" Type="http://schemas.openxmlformats.org/officeDocument/2006/relationships/image" Target="../media/image113.png"/><Relationship Id="rId31" Type="http://schemas.openxmlformats.org/officeDocument/2006/relationships/tags" Target="../tags/tag104.xml"/><Relationship Id="rId30" Type="http://schemas.openxmlformats.org/officeDocument/2006/relationships/image" Target="../media/image112.png"/><Relationship Id="rId3" Type="http://schemas.openxmlformats.org/officeDocument/2006/relationships/tags" Target="../tags/tag90.xml"/><Relationship Id="rId29" Type="http://schemas.openxmlformats.org/officeDocument/2006/relationships/tags" Target="../tags/tag103.xml"/><Relationship Id="rId28" Type="http://schemas.openxmlformats.org/officeDocument/2006/relationships/image" Target="../media/image111.png"/><Relationship Id="rId27" Type="http://schemas.openxmlformats.org/officeDocument/2006/relationships/tags" Target="../tags/tag102.xml"/><Relationship Id="rId26" Type="http://schemas.openxmlformats.org/officeDocument/2006/relationships/image" Target="../media/image110.png"/><Relationship Id="rId25" Type="http://schemas.openxmlformats.org/officeDocument/2006/relationships/tags" Target="../tags/tag101.xml"/><Relationship Id="rId24" Type="http://schemas.openxmlformats.org/officeDocument/2006/relationships/image" Target="../media/image109.png"/><Relationship Id="rId23" Type="http://schemas.openxmlformats.org/officeDocument/2006/relationships/tags" Target="../tags/tag100.xml"/><Relationship Id="rId22" Type="http://schemas.openxmlformats.org/officeDocument/2006/relationships/image" Target="../media/image108.png"/><Relationship Id="rId21" Type="http://schemas.openxmlformats.org/officeDocument/2006/relationships/tags" Target="../tags/tag99.xml"/><Relationship Id="rId20" Type="http://schemas.openxmlformats.org/officeDocument/2006/relationships/image" Target="../media/image107.png"/><Relationship Id="rId2" Type="http://schemas.openxmlformats.org/officeDocument/2006/relationships/image" Target="../media/image98.png"/><Relationship Id="rId19" Type="http://schemas.openxmlformats.org/officeDocument/2006/relationships/tags" Target="../tags/tag98.xml"/><Relationship Id="rId18" Type="http://schemas.openxmlformats.org/officeDocument/2006/relationships/image" Target="../media/image106.png"/><Relationship Id="rId17" Type="http://schemas.openxmlformats.org/officeDocument/2006/relationships/tags" Target="../tags/tag97.xml"/><Relationship Id="rId16" Type="http://schemas.openxmlformats.org/officeDocument/2006/relationships/image" Target="../media/image105.png"/><Relationship Id="rId15" Type="http://schemas.openxmlformats.org/officeDocument/2006/relationships/tags" Target="../tags/tag96.xml"/><Relationship Id="rId14" Type="http://schemas.openxmlformats.org/officeDocument/2006/relationships/image" Target="../media/image104.png"/><Relationship Id="rId13" Type="http://schemas.openxmlformats.org/officeDocument/2006/relationships/tags" Target="../tags/tag95.xml"/><Relationship Id="rId12" Type="http://schemas.openxmlformats.org/officeDocument/2006/relationships/image" Target="../media/image103.png"/><Relationship Id="rId11" Type="http://schemas.openxmlformats.org/officeDocument/2006/relationships/tags" Target="../tags/tag94.xml"/><Relationship Id="rId10" Type="http://schemas.openxmlformats.org/officeDocument/2006/relationships/image" Target="../media/image102.png"/><Relationship Id="rId1" Type="http://schemas.openxmlformats.org/officeDocument/2006/relationships/tags" Target="../tags/tag89.xml"/></Relationships>
</file>

<file path=ppt/slides/_rels/slide18.xml.rels><?xml version="1.0" encoding="UTF-8" standalone="yes"?>
<Relationships xmlns="http://schemas.openxmlformats.org/package/2006/relationships"><Relationship Id="rId9" Type="http://schemas.openxmlformats.org/officeDocument/2006/relationships/image" Target="../media/image123.png"/><Relationship Id="rId8" Type="http://schemas.openxmlformats.org/officeDocument/2006/relationships/image" Target="../media/image122.png"/><Relationship Id="rId7" Type="http://schemas.openxmlformats.org/officeDocument/2006/relationships/image" Target="../media/image121.png"/><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3" Type="http://schemas.openxmlformats.org/officeDocument/2006/relationships/image" Target="../media/image117.png"/><Relationship Id="rId2" Type="http://schemas.openxmlformats.org/officeDocument/2006/relationships/image" Target="../media/image116.jpeg"/><Relationship Id="rId14" Type="http://schemas.openxmlformats.org/officeDocument/2006/relationships/notesSlide" Target="../notesSlides/notesSlide8.xml"/><Relationship Id="rId13" Type="http://schemas.openxmlformats.org/officeDocument/2006/relationships/slideLayout" Target="../slideLayouts/slideLayout7.xml"/><Relationship Id="rId12" Type="http://schemas.openxmlformats.org/officeDocument/2006/relationships/image" Target="../media/image125.png"/><Relationship Id="rId11" Type="http://schemas.openxmlformats.org/officeDocument/2006/relationships/hyperlink" Target="https://www.bing.com/ck/a?!&amp;&amp;p=ca9905e3d48f3184310011d0c7beb72350567e58b27f8884458b88f8b98f96f1JmltdHM9MTc1NTQ3NTIwMA&amp;ptn=3&amp;ver=2&amp;hsh=4&amp;fclid=2e7abfd4-df3e-6a9d-07ae-ae56de986b0a&amp;psq=%d5%94%d5%a5%d5%b6%d5%a4%d5%ac-%d5%bd%d5%ab%d5%b6%d6%84%d6%80%d5%b8%d5%bf%d6%80%d5%b8%d5%b6%d5%a1%d5%b5%d5%ab%d5%b6+%d5%b0%d5%a5%d5%bf%d5%a1%d5%a6%d5%b8%d5%bf%d5%b8%d6%82%d5%a9%d5%b5%d5%b8%d6%82%d5%b6%d5%b6%d5%a5%d6%80%d5%ab+%d5%af%d5%a5%d5%b6%d5%bf%d6%80%d5%b8%d5%b6&amp;u=a1aHR0cDovL2NhbmRsZS5hbS9oeS8&amp;ntb=1" TargetMode="External"/><Relationship Id="rId10" Type="http://schemas.openxmlformats.org/officeDocument/2006/relationships/image" Target="../media/image124.png"/><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9.GIF"/><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tags" Target="../tags/tag3.xml"/><Relationship Id="rId7" Type="http://schemas.openxmlformats.org/officeDocument/2006/relationships/image" Target="../media/image17.png"/><Relationship Id="rId6" Type="http://schemas.openxmlformats.org/officeDocument/2006/relationships/tags" Target="../tags/tag2.xml"/><Relationship Id="rId5" Type="http://schemas.openxmlformats.org/officeDocument/2006/relationships/image" Target="../media/image16.png"/><Relationship Id="rId4" Type="http://schemas.openxmlformats.org/officeDocument/2006/relationships/tags" Target="../tags/tag1.xml"/><Relationship Id="rId3" Type="http://schemas.openxmlformats.org/officeDocument/2006/relationships/image" Target="../media/image15.png"/><Relationship Id="rId2" Type="http://schemas.openxmlformats.org/officeDocument/2006/relationships/image" Target="../media/image14.png"/><Relationship Id="rId15" Type="http://schemas.openxmlformats.org/officeDocument/2006/relationships/slideLayout" Target="../slideLayouts/slideLayout7.xml"/><Relationship Id="rId14" Type="http://schemas.openxmlformats.org/officeDocument/2006/relationships/image" Target="../media/image21.png"/><Relationship Id="rId13" Type="http://schemas.openxmlformats.org/officeDocument/2006/relationships/image" Target="../media/image20.png"/><Relationship Id="rId12" Type="http://schemas.openxmlformats.org/officeDocument/2006/relationships/tags" Target="../tags/tag5.xml"/><Relationship Id="rId11" Type="http://schemas.openxmlformats.org/officeDocument/2006/relationships/image" Target="../media/image19.png"/><Relationship Id="rId10" Type="http://schemas.openxmlformats.org/officeDocument/2006/relationships/tags" Target="../tags/tag4.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99" Type="http://schemas.openxmlformats.org/officeDocument/2006/relationships/tags" Target="../tags/tag71.xml"/><Relationship Id="rId98" Type="http://schemas.openxmlformats.org/officeDocument/2006/relationships/tags" Target="../tags/tag70.xml"/><Relationship Id="rId97" Type="http://schemas.openxmlformats.org/officeDocument/2006/relationships/tags" Target="../tags/tag69.xml"/><Relationship Id="rId96" Type="http://schemas.openxmlformats.org/officeDocument/2006/relationships/tags" Target="../tags/tag68.xml"/><Relationship Id="rId95" Type="http://schemas.openxmlformats.org/officeDocument/2006/relationships/tags" Target="../tags/tag67.xml"/><Relationship Id="rId94" Type="http://schemas.openxmlformats.org/officeDocument/2006/relationships/image" Target="../media/image54.png"/><Relationship Id="rId93" Type="http://schemas.openxmlformats.org/officeDocument/2006/relationships/tags" Target="../tags/tag66.xml"/><Relationship Id="rId92" Type="http://schemas.openxmlformats.org/officeDocument/2006/relationships/image" Target="../media/image53.png"/><Relationship Id="rId91" Type="http://schemas.openxmlformats.org/officeDocument/2006/relationships/tags" Target="../tags/tag65.xml"/><Relationship Id="rId90" Type="http://schemas.openxmlformats.org/officeDocument/2006/relationships/tags" Target="../tags/tag64.xml"/><Relationship Id="rId9" Type="http://schemas.openxmlformats.org/officeDocument/2006/relationships/tags" Target="../tags/tag10.xml"/><Relationship Id="rId89" Type="http://schemas.openxmlformats.org/officeDocument/2006/relationships/image" Target="../media/image52.png"/><Relationship Id="rId88" Type="http://schemas.openxmlformats.org/officeDocument/2006/relationships/tags" Target="../tags/tag63.xml"/><Relationship Id="rId87" Type="http://schemas.openxmlformats.org/officeDocument/2006/relationships/tags" Target="../tags/tag62.xml"/><Relationship Id="rId86" Type="http://schemas.openxmlformats.org/officeDocument/2006/relationships/image" Target="../media/image51.png"/><Relationship Id="rId85" Type="http://schemas.openxmlformats.org/officeDocument/2006/relationships/tags" Target="../tags/tag61.xml"/><Relationship Id="rId84" Type="http://schemas.openxmlformats.org/officeDocument/2006/relationships/tags" Target="../tags/tag60.xml"/><Relationship Id="rId83" Type="http://schemas.openxmlformats.org/officeDocument/2006/relationships/image" Target="../media/image50.png"/><Relationship Id="rId82" Type="http://schemas.openxmlformats.org/officeDocument/2006/relationships/tags" Target="../tags/tag59.xml"/><Relationship Id="rId81" Type="http://schemas.openxmlformats.org/officeDocument/2006/relationships/tags" Target="../tags/tag58.xml"/><Relationship Id="rId80" Type="http://schemas.openxmlformats.org/officeDocument/2006/relationships/tags" Target="../tags/tag57.xml"/><Relationship Id="rId8" Type="http://schemas.openxmlformats.org/officeDocument/2006/relationships/image" Target="../media/image25.png"/><Relationship Id="rId79" Type="http://schemas.openxmlformats.org/officeDocument/2006/relationships/image" Target="../media/image49.png"/><Relationship Id="rId78" Type="http://schemas.openxmlformats.org/officeDocument/2006/relationships/tags" Target="../tags/tag56.xml"/><Relationship Id="rId77" Type="http://schemas.openxmlformats.org/officeDocument/2006/relationships/tags" Target="../tags/tag55.xml"/><Relationship Id="rId76" Type="http://schemas.openxmlformats.org/officeDocument/2006/relationships/tags" Target="../tags/tag54.xml"/><Relationship Id="rId75" Type="http://schemas.openxmlformats.org/officeDocument/2006/relationships/tags" Target="../tags/tag53.xml"/><Relationship Id="rId74" Type="http://schemas.openxmlformats.org/officeDocument/2006/relationships/tags" Target="../tags/tag52.xml"/><Relationship Id="rId73" Type="http://schemas.openxmlformats.org/officeDocument/2006/relationships/tags" Target="../tags/tag51.xml"/><Relationship Id="rId72" Type="http://schemas.openxmlformats.org/officeDocument/2006/relationships/tags" Target="../tags/tag50.xml"/><Relationship Id="rId71" Type="http://schemas.openxmlformats.org/officeDocument/2006/relationships/tags" Target="../tags/tag49.xml"/><Relationship Id="rId70" Type="http://schemas.openxmlformats.org/officeDocument/2006/relationships/tags" Target="../tags/tag48.xml"/><Relationship Id="rId7" Type="http://schemas.openxmlformats.org/officeDocument/2006/relationships/tags" Target="../tags/tag9.xml"/><Relationship Id="rId69" Type="http://schemas.openxmlformats.org/officeDocument/2006/relationships/tags" Target="../tags/tag47.xml"/><Relationship Id="rId68" Type="http://schemas.openxmlformats.org/officeDocument/2006/relationships/image" Target="../media/image48.png"/><Relationship Id="rId67" Type="http://schemas.openxmlformats.org/officeDocument/2006/relationships/tags" Target="../tags/tag46.xml"/><Relationship Id="rId66" Type="http://schemas.openxmlformats.org/officeDocument/2006/relationships/image" Target="../media/image47.png"/><Relationship Id="rId65" Type="http://schemas.openxmlformats.org/officeDocument/2006/relationships/tags" Target="../tags/tag45.xml"/><Relationship Id="rId64" Type="http://schemas.openxmlformats.org/officeDocument/2006/relationships/image" Target="../media/image46.png"/><Relationship Id="rId63" Type="http://schemas.openxmlformats.org/officeDocument/2006/relationships/tags" Target="../tags/tag44.xml"/><Relationship Id="rId62" Type="http://schemas.openxmlformats.org/officeDocument/2006/relationships/tags" Target="../tags/tag43.xml"/><Relationship Id="rId61" Type="http://schemas.openxmlformats.org/officeDocument/2006/relationships/image" Target="../media/image45.png"/><Relationship Id="rId60" Type="http://schemas.openxmlformats.org/officeDocument/2006/relationships/tags" Target="../tags/tag42.xml"/><Relationship Id="rId6" Type="http://schemas.openxmlformats.org/officeDocument/2006/relationships/image" Target="../media/image24.png"/><Relationship Id="rId59" Type="http://schemas.openxmlformats.org/officeDocument/2006/relationships/tags" Target="../tags/tag41.xml"/><Relationship Id="rId58" Type="http://schemas.openxmlformats.org/officeDocument/2006/relationships/tags" Target="../tags/tag40.xml"/><Relationship Id="rId57" Type="http://schemas.openxmlformats.org/officeDocument/2006/relationships/image" Target="../media/image44.png"/><Relationship Id="rId56" Type="http://schemas.openxmlformats.org/officeDocument/2006/relationships/tags" Target="../tags/tag39.xml"/><Relationship Id="rId55" Type="http://schemas.openxmlformats.org/officeDocument/2006/relationships/tags" Target="../tags/tag38.xml"/><Relationship Id="rId54" Type="http://schemas.openxmlformats.org/officeDocument/2006/relationships/tags" Target="../tags/tag37.xml"/><Relationship Id="rId53" Type="http://schemas.openxmlformats.org/officeDocument/2006/relationships/image" Target="../media/image43.png"/><Relationship Id="rId52" Type="http://schemas.openxmlformats.org/officeDocument/2006/relationships/tags" Target="../tags/tag36.xml"/><Relationship Id="rId51" Type="http://schemas.openxmlformats.org/officeDocument/2006/relationships/image" Target="../media/image42.png"/><Relationship Id="rId50" Type="http://schemas.openxmlformats.org/officeDocument/2006/relationships/tags" Target="../tags/tag35.xml"/><Relationship Id="rId5" Type="http://schemas.openxmlformats.org/officeDocument/2006/relationships/tags" Target="../tags/tag8.xml"/><Relationship Id="rId49" Type="http://schemas.openxmlformats.org/officeDocument/2006/relationships/image" Target="../media/image41.png"/><Relationship Id="rId48" Type="http://schemas.openxmlformats.org/officeDocument/2006/relationships/tags" Target="../tags/tag34.xml"/><Relationship Id="rId47" Type="http://schemas.openxmlformats.org/officeDocument/2006/relationships/tags" Target="../tags/tag33.xml"/><Relationship Id="rId46" Type="http://schemas.openxmlformats.org/officeDocument/2006/relationships/tags" Target="../tags/tag32.xml"/><Relationship Id="rId45" Type="http://schemas.openxmlformats.org/officeDocument/2006/relationships/tags" Target="../tags/tag31.xml"/><Relationship Id="rId44" Type="http://schemas.openxmlformats.org/officeDocument/2006/relationships/image" Target="../media/image40.png"/><Relationship Id="rId43" Type="http://schemas.openxmlformats.org/officeDocument/2006/relationships/tags" Target="../tags/tag30.xml"/><Relationship Id="rId42" Type="http://schemas.openxmlformats.org/officeDocument/2006/relationships/image" Target="../media/image39.png"/><Relationship Id="rId41" Type="http://schemas.openxmlformats.org/officeDocument/2006/relationships/tags" Target="../tags/tag29.xml"/><Relationship Id="rId40" Type="http://schemas.openxmlformats.org/officeDocument/2006/relationships/tags" Target="../tags/tag28.xml"/><Relationship Id="rId4" Type="http://schemas.openxmlformats.org/officeDocument/2006/relationships/image" Target="../media/image23.png"/><Relationship Id="rId39" Type="http://schemas.openxmlformats.org/officeDocument/2006/relationships/tags" Target="../tags/tag27.xml"/><Relationship Id="rId38" Type="http://schemas.openxmlformats.org/officeDocument/2006/relationships/tags" Target="../tags/tag26.xml"/><Relationship Id="rId37" Type="http://schemas.openxmlformats.org/officeDocument/2006/relationships/tags" Target="../tags/tag25.xml"/><Relationship Id="rId36" Type="http://schemas.openxmlformats.org/officeDocument/2006/relationships/image" Target="../media/image38.png"/><Relationship Id="rId35" Type="http://schemas.openxmlformats.org/officeDocument/2006/relationships/tags" Target="../tags/tag24.xml"/><Relationship Id="rId34" Type="http://schemas.openxmlformats.org/officeDocument/2006/relationships/tags" Target="../tags/tag23.xml"/><Relationship Id="rId33" Type="http://schemas.openxmlformats.org/officeDocument/2006/relationships/image" Target="../media/image37.png"/><Relationship Id="rId32" Type="http://schemas.openxmlformats.org/officeDocument/2006/relationships/tags" Target="../tags/tag22.xml"/><Relationship Id="rId31" Type="http://schemas.openxmlformats.org/officeDocument/2006/relationships/image" Target="../media/image36.png"/><Relationship Id="rId30" Type="http://schemas.openxmlformats.org/officeDocument/2006/relationships/tags" Target="../tags/tag21.xml"/><Relationship Id="rId3" Type="http://schemas.openxmlformats.org/officeDocument/2006/relationships/tags" Target="../tags/tag7.xml"/><Relationship Id="rId29" Type="http://schemas.openxmlformats.org/officeDocument/2006/relationships/image" Target="../media/image35.png"/><Relationship Id="rId28" Type="http://schemas.openxmlformats.org/officeDocument/2006/relationships/tags" Target="../tags/tag20.xml"/><Relationship Id="rId27" Type="http://schemas.openxmlformats.org/officeDocument/2006/relationships/image" Target="../media/image34.png"/><Relationship Id="rId26" Type="http://schemas.openxmlformats.org/officeDocument/2006/relationships/tags" Target="../tags/tag19.xml"/><Relationship Id="rId25" Type="http://schemas.openxmlformats.org/officeDocument/2006/relationships/image" Target="../media/image33.png"/><Relationship Id="rId24" Type="http://schemas.openxmlformats.org/officeDocument/2006/relationships/tags" Target="../tags/tag18.xml"/><Relationship Id="rId23" Type="http://schemas.openxmlformats.org/officeDocument/2006/relationships/image" Target="../media/image32.png"/><Relationship Id="rId22" Type="http://schemas.openxmlformats.org/officeDocument/2006/relationships/tags" Target="../tags/tag17.xml"/><Relationship Id="rId21" Type="http://schemas.openxmlformats.org/officeDocument/2006/relationships/tags" Target="../tags/tag16.xml"/><Relationship Id="rId20" Type="http://schemas.openxmlformats.org/officeDocument/2006/relationships/image" Target="../media/image31.png"/><Relationship Id="rId2" Type="http://schemas.openxmlformats.org/officeDocument/2006/relationships/image" Target="../media/image22.png"/><Relationship Id="rId19" Type="http://schemas.openxmlformats.org/officeDocument/2006/relationships/tags" Target="../tags/tag15.xml"/><Relationship Id="rId18" Type="http://schemas.openxmlformats.org/officeDocument/2006/relationships/image" Target="../media/image30.png"/><Relationship Id="rId17" Type="http://schemas.openxmlformats.org/officeDocument/2006/relationships/tags" Target="../tags/tag14.xml"/><Relationship Id="rId16" Type="http://schemas.openxmlformats.org/officeDocument/2006/relationships/image" Target="../media/image29.png"/><Relationship Id="rId15" Type="http://schemas.openxmlformats.org/officeDocument/2006/relationships/tags" Target="../tags/tag13.xml"/><Relationship Id="rId14" Type="http://schemas.openxmlformats.org/officeDocument/2006/relationships/image" Target="../media/image28.png"/><Relationship Id="rId13" Type="http://schemas.openxmlformats.org/officeDocument/2006/relationships/tags" Target="../tags/tag12.xml"/><Relationship Id="rId12" Type="http://schemas.openxmlformats.org/officeDocument/2006/relationships/image" Target="../media/image27.png"/><Relationship Id="rId11" Type="http://schemas.openxmlformats.org/officeDocument/2006/relationships/tags" Target="../tags/tag11.xml"/><Relationship Id="rId105" Type="http://schemas.openxmlformats.org/officeDocument/2006/relationships/slideLayout" Target="../slideLayouts/slideLayout7.xml"/><Relationship Id="rId104" Type="http://schemas.openxmlformats.org/officeDocument/2006/relationships/tags" Target="../tags/tag74.xml"/><Relationship Id="rId103" Type="http://schemas.openxmlformats.org/officeDocument/2006/relationships/image" Target="../media/image56.png"/><Relationship Id="rId102" Type="http://schemas.openxmlformats.org/officeDocument/2006/relationships/tags" Target="../tags/tag73.xml"/><Relationship Id="rId101" Type="http://schemas.openxmlformats.org/officeDocument/2006/relationships/image" Target="../media/image55.png"/><Relationship Id="rId100" Type="http://schemas.openxmlformats.org/officeDocument/2006/relationships/tags" Target="../tags/tag72.xml"/><Relationship Id="rId10" Type="http://schemas.openxmlformats.org/officeDocument/2006/relationships/image" Target="../media/image26.png"/><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tags" Target="../tags/tag75.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9" Type="http://schemas.openxmlformats.org/officeDocument/2006/relationships/image" Target="../media/image67.png"/><Relationship Id="rId8" Type="http://schemas.openxmlformats.org/officeDocument/2006/relationships/tags" Target="../tags/tag77.xml"/><Relationship Id="rId7" Type="http://schemas.openxmlformats.org/officeDocument/2006/relationships/image" Target="../media/image66.png"/><Relationship Id="rId6" Type="http://schemas.openxmlformats.org/officeDocument/2006/relationships/tags" Target="../tags/tag76.xml"/><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3" Type="http://schemas.openxmlformats.org/officeDocument/2006/relationships/slideLayout" Target="../slideLayouts/slideLayout7.xml"/><Relationship Id="rId12" Type="http://schemas.openxmlformats.org/officeDocument/2006/relationships/image" Target="../media/image69.jpeg"/><Relationship Id="rId11" Type="http://schemas.openxmlformats.org/officeDocument/2006/relationships/image" Target="../media/image68.png"/><Relationship Id="rId10" Type="http://schemas.openxmlformats.org/officeDocument/2006/relationships/tags" Target="../tags/tag78.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a:stretch>
            <a:fillRect/>
          </a:stretch>
        </p:blipFill>
        <p:spPr>
          <a:xfrm>
            <a:off x="8724265" y="64135"/>
            <a:ext cx="3467735" cy="1159510"/>
          </a:xfrm>
          <a:prstGeom prst="rect">
            <a:avLst/>
          </a:prstGeom>
        </p:spPr>
      </p:pic>
      <p:pic>
        <p:nvPicPr>
          <p:cNvPr id="101" name="Picture 100"/>
          <p:cNvPicPr/>
          <p:nvPr/>
        </p:nvPicPr>
        <p:blipFill>
          <a:blip r:embed="rId2"/>
          <a:stretch>
            <a:fillRect/>
          </a:stretch>
        </p:blipFill>
        <p:spPr>
          <a:xfrm>
            <a:off x="250190" y="102870"/>
            <a:ext cx="1276350" cy="1562735"/>
          </a:xfrm>
          <a:prstGeom prst="rect">
            <a:avLst/>
          </a:prstGeom>
          <a:noFill/>
          <a:ln w="9525">
            <a:noFill/>
          </a:ln>
        </p:spPr>
      </p:pic>
      <p:sp>
        <p:nvSpPr>
          <p:cNvPr id="6" name="Text Box 5"/>
          <p:cNvSpPr txBox="1"/>
          <p:nvPr/>
        </p:nvSpPr>
        <p:spPr>
          <a:xfrm>
            <a:off x="94615" y="1010285"/>
            <a:ext cx="12000865" cy="2908935"/>
          </a:xfrm>
          <a:prstGeom prst="rect">
            <a:avLst/>
          </a:prstGeom>
        </p:spPr>
        <p:txBody>
          <a:bodyPr wrap="square">
            <a:spAutoFit/>
          </a:bodyPr>
          <a:p>
            <a:pPr marL="0" indent="0" algn="ctr" defTabSz="266700">
              <a:lnSpc>
                <a:spcPct val="114000"/>
              </a:lnSpc>
              <a:spcBef>
                <a:spcPts val="1200"/>
              </a:spcBef>
              <a:spcAft>
                <a:spcPts val="1200"/>
              </a:spcAft>
            </a:pPr>
            <a:r>
              <a:rPr lang="en-US" altLang="en-US" sz="2800" b="1">
                <a:solidFill>
                  <a:srgbClr val="103A00"/>
                </a:solidFill>
                <a:latin typeface="Arial" panose="020B0604020202020204"/>
                <a:ea typeface="Arial" panose="020B0604020202020204"/>
              </a:rPr>
              <a:t>24RL-1F029_</a:t>
            </a:r>
            <a:r>
              <a:rPr sz="2800" b="1">
                <a:solidFill>
                  <a:srgbClr val="103A00"/>
                </a:solidFill>
                <a:latin typeface="Arial" panose="020B0604020202020204"/>
                <a:ea typeface="Arial" panose="020B0604020202020204"/>
              </a:rPr>
              <a:t>ELEM</a:t>
            </a:r>
            <a:endParaRPr sz="2800" b="1">
              <a:solidFill>
                <a:srgbClr val="103A00"/>
              </a:solidFill>
              <a:latin typeface="Arial" panose="020B0604020202020204"/>
              <a:ea typeface="Arial" panose="020B0604020202020204"/>
            </a:endParaRPr>
          </a:p>
          <a:p>
            <a:pPr marL="0" indent="0" algn="ctr" defTabSz="266700">
              <a:lnSpc>
                <a:spcPct val="114000"/>
              </a:lnSpc>
              <a:spcBef>
                <a:spcPts val="1200"/>
              </a:spcBef>
              <a:spcAft>
                <a:spcPts val="1200"/>
              </a:spcAft>
            </a:pPr>
            <a:endParaRPr sz="2800" b="1">
              <a:solidFill>
                <a:srgbClr val="103A00"/>
              </a:solidFill>
              <a:latin typeface="Arial" panose="020B0604020202020204"/>
              <a:ea typeface="Arial" panose="020B0604020202020204"/>
            </a:endParaRPr>
          </a:p>
          <a:p>
            <a:pPr marL="0" indent="0" algn="ctr" defTabSz="266700">
              <a:lnSpc>
                <a:spcPct val="114000"/>
              </a:lnSpc>
              <a:spcBef>
                <a:spcPts val="1200"/>
              </a:spcBef>
              <a:spcAft>
                <a:spcPts val="1200"/>
              </a:spcAft>
            </a:pPr>
            <a:endParaRPr sz="2800" b="1">
              <a:solidFill>
                <a:srgbClr val="103A00"/>
              </a:solidFill>
              <a:latin typeface="Arial" panose="020B0604020202020204"/>
              <a:ea typeface="Arial" panose="020B0604020202020204"/>
            </a:endParaRPr>
          </a:p>
          <a:p>
            <a:pPr marL="0" indent="0" algn="ctr" defTabSz="266700">
              <a:lnSpc>
                <a:spcPct val="114000"/>
              </a:lnSpc>
              <a:spcBef>
                <a:spcPts val="1200"/>
              </a:spcBef>
              <a:spcAft>
                <a:spcPts val="1200"/>
              </a:spcAft>
            </a:pPr>
            <a:r>
              <a:rPr sz="2400" b="1">
                <a:solidFill>
                  <a:srgbClr val="103A00"/>
                </a:solidFill>
                <a:latin typeface="Arial" panose="020B0604020202020204"/>
                <a:ea typeface="Arial" panose="020B0604020202020204"/>
              </a:rPr>
              <a:t> Epigenetic influence of human Long-term environmental Exposure to Metals</a:t>
            </a:r>
            <a:endParaRPr sz="2400" b="1">
              <a:solidFill>
                <a:srgbClr val="103A00"/>
              </a:solidFill>
              <a:latin typeface="Arial" panose="020B0604020202020204"/>
              <a:ea typeface="Arial" panose="020B0604020202020204"/>
            </a:endParaRPr>
          </a:p>
        </p:txBody>
      </p:sp>
      <p:sp>
        <p:nvSpPr>
          <p:cNvPr id="7" name="Text Box 6"/>
          <p:cNvSpPr txBox="1"/>
          <p:nvPr/>
        </p:nvSpPr>
        <p:spPr>
          <a:xfrm>
            <a:off x="3084195" y="6045200"/>
            <a:ext cx="6186170" cy="398780"/>
          </a:xfrm>
          <a:prstGeom prst="rect">
            <a:avLst/>
          </a:prstGeom>
          <a:noFill/>
        </p:spPr>
        <p:txBody>
          <a:bodyPr wrap="square" rtlCol="0">
            <a:spAutoFit/>
          </a:bodyPr>
          <a:p>
            <a:r>
              <a:rPr lang="en-US" sz="2000">
                <a:latin typeface="Arial" panose="020B0604020202020204" pitchFamily="34" charset="0"/>
                <a:cs typeface="Arial" panose="020B0604020202020204" pitchFamily="34" charset="0"/>
              </a:rPr>
              <a:t> PI: Prof Jonathan Schug |  Co-PI: Dr Ani Stepanyan</a:t>
            </a:r>
            <a:endParaRPr lang="en-US" sz="2000">
              <a:latin typeface="Arial" panose="020B0604020202020204" pitchFamily="34" charset="0"/>
              <a:cs typeface="Arial" panose="020B0604020202020204" pitchFamily="34" charset="0"/>
            </a:endParaRPr>
          </a:p>
        </p:txBody>
      </p:sp>
      <p:sp>
        <p:nvSpPr>
          <p:cNvPr id="8" name="Text Box 7"/>
          <p:cNvSpPr txBox="1"/>
          <p:nvPr/>
        </p:nvSpPr>
        <p:spPr>
          <a:xfrm>
            <a:off x="552450" y="4270375"/>
            <a:ext cx="6096000" cy="460375"/>
          </a:xfrm>
          <a:prstGeom prst="rect">
            <a:avLst/>
          </a:prstGeom>
          <a:noFill/>
        </p:spPr>
        <p:txBody>
          <a:bodyPr wrap="square" rtlCol="0" anchor="t">
            <a:spAutoFit/>
          </a:bodyPr>
          <a:p>
            <a:pPr algn="l">
              <a:defRPr sz="2800">
                <a:solidFill>
                  <a:srgbClr val="3B82F6"/>
                </a:solidFill>
              </a:defRPr>
            </a:pPr>
            <a:r>
              <a:rPr sz="2400">
                <a:solidFill>
                  <a:srgbClr val="055787"/>
                </a:solidFill>
                <a:latin typeface="Arial" panose="020B0604020202020204" pitchFamily="34" charset="0"/>
                <a:cs typeface="Arial" panose="020B0604020202020204" pitchFamily="34" charset="0"/>
                <a:sym typeface="+mn-ea"/>
              </a:rPr>
              <a:t>Progress and Achievements 2024–202</a:t>
            </a:r>
            <a:r>
              <a:rPr lang="en-US" sz="2400">
                <a:solidFill>
                  <a:srgbClr val="055787"/>
                </a:solidFill>
                <a:latin typeface="Arial" panose="020B0604020202020204" pitchFamily="34" charset="0"/>
                <a:cs typeface="Arial" panose="020B0604020202020204" pitchFamily="34" charset="0"/>
                <a:sym typeface="+mn-ea"/>
              </a:rPr>
              <a:t>6</a:t>
            </a:r>
            <a:endParaRPr lang="en-US" sz="2400">
              <a:solidFill>
                <a:srgbClr val="055787"/>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47650" y="4038600"/>
            <a:ext cx="11588750" cy="2030095"/>
          </a:xfrm>
          <a:prstGeom prst="rect">
            <a:avLst/>
          </a:prstGeom>
          <a:noFill/>
        </p:spPr>
        <p:txBody>
          <a:bodyPr wrap="square" rtlCol="0">
            <a:spAutoFit/>
          </a:bodyPr>
          <a:p>
            <a:pPr marL="285750" indent="-285750">
              <a:buClr>
                <a:srgbClr val="39998D"/>
              </a:buClr>
              <a:buFont typeface="Arial" panose="020B0604020202020204" pitchFamily="34" charset="0"/>
              <a:buChar char="•"/>
            </a:pPr>
            <a:r>
              <a:rPr lang="en-US" altLang="en-US"/>
              <a:t>Continue epigenetic experiments to better understand molecular mechanisms underlying exposure-related effects.</a:t>
            </a:r>
            <a:endParaRPr lang="en-US" altLang="en-US"/>
          </a:p>
          <a:p>
            <a:pPr marL="285750" indent="-285750">
              <a:buClr>
                <a:srgbClr val="39998D"/>
              </a:buClr>
              <a:buFont typeface="Arial" panose="020B0604020202020204" pitchFamily="34" charset="0"/>
              <a:buChar char="•"/>
            </a:pPr>
            <a:endParaRPr lang="en-US" altLang="en-US"/>
          </a:p>
          <a:p>
            <a:pPr marL="285750" indent="-285750">
              <a:buClr>
                <a:srgbClr val="39998D"/>
              </a:buClr>
              <a:buFont typeface="Arial" panose="020B0604020202020204" pitchFamily="34" charset="0"/>
              <a:buChar char="•"/>
            </a:pPr>
            <a:r>
              <a:rPr lang="en-US" altLang="en-US">
                <a:sym typeface="+mn-ea"/>
              </a:rPr>
              <a:t>Expand the exposomics research framework to further investigate environmental and biological interactions.</a:t>
            </a:r>
            <a:endParaRPr lang="en-US" altLang="en-US"/>
          </a:p>
          <a:p>
            <a:pPr marL="285750" indent="-285750">
              <a:buClr>
                <a:srgbClr val="39998D"/>
              </a:buClr>
              <a:buFont typeface="Arial" panose="020B0604020202020204" pitchFamily="34" charset="0"/>
              <a:buChar char="•"/>
            </a:pPr>
            <a:endParaRPr lang="en-US" altLang="en-US"/>
          </a:p>
          <a:p>
            <a:pPr marL="285750" indent="-285750">
              <a:buClr>
                <a:srgbClr val="39998D"/>
              </a:buClr>
              <a:buFont typeface="Arial" panose="020B0604020202020204" pitchFamily="34" charset="0"/>
              <a:buChar char="•"/>
            </a:pPr>
            <a:r>
              <a:rPr lang="en-US" altLang="en-US"/>
              <a:t>Develop and integrate multi-omics datasets, including WES, RRBS, transcriptomics, and metallomics.</a:t>
            </a:r>
            <a:endParaRPr lang="en-US" altLang="en-US"/>
          </a:p>
          <a:p>
            <a:pPr marL="285750" indent="-285750">
              <a:buClr>
                <a:srgbClr val="39998D"/>
              </a:buClr>
              <a:buFont typeface="Arial" panose="020B0604020202020204" pitchFamily="34" charset="0"/>
              <a:buChar char="•"/>
            </a:pPr>
            <a:endParaRPr lang="en-US" altLang="en-US"/>
          </a:p>
          <a:p>
            <a:pPr marL="285750" indent="-285750">
              <a:buClr>
                <a:srgbClr val="39998D"/>
              </a:buClr>
              <a:buFont typeface="Arial" panose="020B0604020202020204" pitchFamily="34" charset="0"/>
              <a:buChar char="•"/>
            </a:pPr>
            <a:r>
              <a:rPr lang="en-US" altLang="en-US"/>
              <a:t>Investigate associations between metal levels and genetic variants.</a:t>
            </a:r>
            <a:endParaRPr lang="en-US" altLang="en-US"/>
          </a:p>
        </p:txBody>
      </p:sp>
      <p:sp>
        <p:nvSpPr>
          <p:cNvPr id="3" name="Text Box 2"/>
          <p:cNvSpPr txBox="1"/>
          <p:nvPr/>
        </p:nvSpPr>
        <p:spPr>
          <a:xfrm>
            <a:off x="196850" y="1124585"/>
            <a:ext cx="11767185" cy="1814830"/>
          </a:xfrm>
          <a:prstGeom prst="rect">
            <a:avLst/>
          </a:prstGeom>
          <a:noFill/>
        </p:spPr>
        <p:txBody>
          <a:bodyPr wrap="square" rtlCol="0">
            <a:spAutoFit/>
          </a:bodyPr>
          <a:p>
            <a:r>
              <a:rPr lang="en-US" sz="1400">
                <a:latin typeface="Arial" panose="020B0604020202020204" pitchFamily="34" charset="0"/>
                <a:cs typeface="Arial" panose="020B0604020202020204" pitchFamily="34" charset="0"/>
              </a:rPr>
              <a:t>1. </a:t>
            </a:r>
            <a:r>
              <a:rPr sz="1400">
                <a:solidFill>
                  <a:srgbClr val="212121"/>
                </a:solidFill>
                <a:latin typeface="Arial" panose="020B0604020202020204" pitchFamily="34" charset="0"/>
                <a:ea typeface="BlinkMacSystemFont"/>
                <a:cs typeface="Arial" panose="020B0604020202020204" pitchFamily="34" charset="0"/>
                <a:sym typeface="+mn-ea"/>
              </a:rPr>
              <a:t>Stepanyan A, Arakelyan A, Schug J. Transcriptome alterations in long-term mining region residents: Insights into immune response and molecular pathways.</a:t>
            </a:r>
            <a:r>
              <a:rPr sz="1400" i="1">
                <a:solidFill>
                  <a:srgbClr val="212121"/>
                </a:solidFill>
                <a:latin typeface="Arial" panose="020B0604020202020204" pitchFamily="34" charset="0"/>
                <a:ea typeface="BlinkMacSystemFont"/>
                <a:cs typeface="Arial" panose="020B0604020202020204" pitchFamily="34" charset="0"/>
                <a:sym typeface="+mn-ea"/>
              </a:rPr>
              <a:t> </a:t>
            </a:r>
            <a:r>
              <a:rPr sz="1400" i="1">
                <a:solidFill>
                  <a:srgbClr val="1E3A8A"/>
                </a:solidFill>
                <a:latin typeface="Arial" panose="020B0604020202020204" pitchFamily="34" charset="0"/>
                <a:ea typeface="BlinkMacSystemFont"/>
                <a:cs typeface="Arial" panose="020B0604020202020204" pitchFamily="34" charset="0"/>
                <a:sym typeface="+mn-ea"/>
              </a:rPr>
              <a:t>Environ Int.</a:t>
            </a:r>
            <a:r>
              <a:rPr sz="1400">
                <a:solidFill>
                  <a:srgbClr val="212121"/>
                </a:solidFill>
                <a:latin typeface="Arial" panose="020B0604020202020204" pitchFamily="34" charset="0"/>
                <a:ea typeface="BlinkMacSystemFont"/>
                <a:cs typeface="Arial" panose="020B0604020202020204" pitchFamily="34" charset="0"/>
                <a:sym typeface="+mn-ea"/>
              </a:rPr>
              <a:t> 2025 Mar;197:109344. doi: 10.1016/j.envint.2025.109344. Epub 2025 Feb 21. </a:t>
            </a:r>
            <a:endParaRPr sz="1400">
              <a:solidFill>
                <a:srgbClr val="212121"/>
              </a:solidFill>
              <a:latin typeface="Arial" panose="020B0604020202020204" pitchFamily="34" charset="0"/>
              <a:ea typeface="BlinkMacSystemFont"/>
              <a:cs typeface="Arial" panose="020B0604020202020204" pitchFamily="34" charset="0"/>
              <a:sym typeface="+mn-ea"/>
            </a:endParaRPr>
          </a:p>
          <a:p>
            <a:endParaRPr sz="1400" b="0" i="0">
              <a:solidFill>
                <a:srgbClr val="212121"/>
              </a:solidFill>
              <a:latin typeface="Arial" panose="020B0604020202020204" pitchFamily="34" charset="0"/>
              <a:ea typeface="BlinkMacSystemFont"/>
              <a:cs typeface="Arial" panose="020B0604020202020204" pitchFamily="34" charset="0"/>
            </a:endParaRPr>
          </a:p>
          <a:p>
            <a:r>
              <a:rPr lang="en-US" sz="1400">
                <a:latin typeface="Arial" panose="020B0604020202020204" pitchFamily="34" charset="0"/>
                <a:cs typeface="Arial" panose="020B0604020202020204" pitchFamily="34" charset="0"/>
              </a:rPr>
              <a:t>2.</a:t>
            </a:r>
            <a:r>
              <a:rPr sz="1400">
                <a:solidFill>
                  <a:srgbClr val="212121"/>
                </a:solidFill>
                <a:latin typeface="Arial" panose="020B0604020202020204" pitchFamily="34" charset="0"/>
                <a:ea typeface="BlinkMacSystemFont"/>
                <a:cs typeface="Arial" panose="020B0604020202020204" pitchFamily="34" charset="0"/>
                <a:sym typeface="+mn-ea"/>
              </a:rPr>
              <a:t>Bareghamyan Y, Minasyan A, Davitavyan S, Petrackova A, Savara J, Nesnadna R, Kriegova E, Schug J, Arakelyan A, Stepanyan A. Integrated analysis of the blood metallome and DNA methylation, gene expression, and protein levels of immune-associated genes in residents from mining region. </a:t>
            </a:r>
            <a:r>
              <a:rPr sz="1400" i="1">
                <a:solidFill>
                  <a:srgbClr val="1E3A8A"/>
                </a:solidFill>
                <a:latin typeface="Arial" panose="020B0604020202020204" pitchFamily="34" charset="0"/>
                <a:ea typeface="BlinkMacSystemFont"/>
                <a:cs typeface="Arial" panose="020B0604020202020204" pitchFamily="34" charset="0"/>
                <a:sym typeface="+mn-ea"/>
              </a:rPr>
              <a:t>Environ Geochem Health</a:t>
            </a:r>
            <a:r>
              <a:rPr sz="1400" i="1">
                <a:solidFill>
                  <a:srgbClr val="212121"/>
                </a:solidFill>
                <a:latin typeface="Arial" panose="020B0604020202020204" pitchFamily="34" charset="0"/>
                <a:ea typeface="BlinkMacSystemFont"/>
                <a:cs typeface="Arial" panose="020B0604020202020204" pitchFamily="34" charset="0"/>
                <a:sym typeface="+mn-ea"/>
              </a:rPr>
              <a:t>. </a:t>
            </a:r>
            <a:r>
              <a:rPr sz="1400">
                <a:solidFill>
                  <a:srgbClr val="212121"/>
                </a:solidFill>
                <a:latin typeface="Arial" panose="020B0604020202020204" pitchFamily="34" charset="0"/>
                <a:ea typeface="BlinkMacSystemFont"/>
                <a:cs typeface="Arial" panose="020B0604020202020204" pitchFamily="34" charset="0"/>
                <a:sym typeface="+mn-ea"/>
              </a:rPr>
              <a:t>2026 Jan 4;48(2):81. doi: 10.1007/s10653-025-02958-z. </a:t>
            </a:r>
            <a:endParaRPr sz="1400">
              <a:solidFill>
                <a:srgbClr val="212121"/>
              </a:solidFill>
              <a:latin typeface="Arial" panose="020B0604020202020204" pitchFamily="34" charset="0"/>
              <a:ea typeface="BlinkMacSystemFont"/>
              <a:cs typeface="Arial" panose="020B0604020202020204" pitchFamily="34" charset="0"/>
              <a:sym typeface="+mn-ea"/>
            </a:endParaRPr>
          </a:p>
          <a:p>
            <a:endParaRPr lang="en-US" sz="1400"/>
          </a:p>
          <a:p>
            <a:r>
              <a:rPr lang="en-US" altLang="en-US" sz="1400" i="1">
                <a:solidFill>
                  <a:srgbClr val="1E3A8A"/>
                </a:solidFill>
                <a:latin typeface="Arial" panose="020B0604020202020204" pitchFamily="34" charset="0"/>
                <a:cs typeface="Arial" panose="020B0604020202020204" pitchFamily="34" charset="0"/>
              </a:rPr>
              <a:t>Conferences</a:t>
            </a:r>
            <a:r>
              <a:rPr lang="en-US" altLang="en-US" sz="1400">
                <a:latin typeface="Arial" panose="020B0604020202020204" pitchFamily="34" charset="0"/>
                <a:cs typeface="Arial" panose="020B0604020202020204" pitchFamily="34" charset="0"/>
              </a:rPr>
              <a:t>: lUTOX 17th International Congress of Toxicology, October 15 to 18, 2025,  Beijing, China</a:t>
            </a:r>
            <a:endParaRPr lang="en-US" altLang="en-US" sz="1400">
              <a:latin typeface="Arial" panose="020B0604020202020204" pitchFamily="34" charset="0"/>
              <a:cs typeface="Arial" panose="020B0604020202020204" pitchFamily="34" charset="0"/>
            </a:endParaRPr>
          </a:p>
        </p:txBody>
      </p:sp>
      <p:sp>
        <p:nvSpPr>
          <p:cNvPr id="14" name="Text Box 13"/>
          <p:cNvSpPr txBox="1"/>
          <p:nvPr/>
        </p:nvSpPr>
        <p:spPr>
          <a:xfrm>
            <a:off x="153035" y="97155"/>
            <a:ext cx="7372350" cy="706755"/>
          </a:xfrm>
          <a:prstGeom prst="rect">
            <a:avLst/>
          </a:prstGeom>
          <a:noFill/>
        </p:spPr>
        <p:txBody>
          <a:bodyPr wrap="none">
            <a:noAutofit/>
          </a:bodyPr>
          <a:lstStyle/>
          <a:p>
            <a:pPr lvl="0" algn="l">
              <a:buClrTx/>
              <a:buSzTx/>
              <a:buFontTx/>
              <a:defRPr sz="4000" b="1">
                <a:solidFill>
                  <a:srgbClr val="1E3A8A"/>
                </a:solidFill>
              </a:defRPr>
            </a:pPr>
            <a:r>
              <a:rPr lang="en-US">
                <a:sym typeface="+mn-ea"/>
              </a:rPr>
              <a:t>Publications</a:t>
            </a:r>
            <a:endParaRPr lang="en-US" altLang="en-US">
              <a:sym typeface="+mn-ea"/>
            </a:endParaRPr>
          </a:p>
        </p:txBody>
      </p:sp>
      <p:sp>
        <p:nvSpPr>
          <p:cNvPr id="15" name="Rectangle 14"/>
          <p:cNvSpPr/>
          <p:nvPr/>
        </p:nvSpPr>
        <p:spPr>
          <a:xfrm>
            <a:off x="247650" y="771525"/>
            <a:ext cx="10385425" cy="91440"/>
          </a:xfrm>
          <a:prstGeom prst="rect">
            <a:avLst/>
          </a:prstGeom>
          <a:solidFill>
            <a:srgbClr val="0D9488"/>
          </a:solidFill>
          <a:ln>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1"/>
          <p:cNvSpPr txBox="1"/>
          <p:nvPr/>
        </p:nvSpPr>
        <p:spPr>
          <a:xfrm>
            <a:off x="153035" y="2989580"/>
            <a:ext cx="9081770" cy="543560"/>
          </a:xfrm>
          <a:prstGeom prst="rect">
            <a:avLst/>
          </a:prstGeom>
          <a:noFill/>
        </p:spPr>
        <p:txBody>
          <a:bodyPr wrap="none">
            <a:noAutofit/>
          </a:bodyPr>
          <a:lstStyle/>
          <a:p>
            <a:pPr>
              <a:defRPr sz="4000" b="1">
                <a:solidFill>
                  <a:srgbClr val="1E3A8A"/>
                </a:solidFill>
              </a:defRPr>
            </a:pPr>
            <a:r>
              <a:rPr lang="en-US" altLang="en-US"/>
              <a:t>Future work</a:t>
            </a:r>
            <a:endParaRPr lang="en-US" altLang="en-US"/>
          </a:p>
        </p:txBody>
      </p:sp>
      <p:sp>
        <p:nvSpPr>
          <p:cNvPr id="8" name="Rectangle 7"/>
          <p:cNvSpPr/>
          <p:nvPr/>
        </p:nvSpPr>
        <p:spPr>
          <a:xfrm>
            <a:off x="195580" y="3633470"/>
            <a:ext cx="10437495" cy="123825"/>
          </a:xfrm>
          <a:prstGeom prst="rect">
            <a:avLst/>
          </a:prstGeom>
          <a:solidFill>
            <a:srgbClr val="0D9488"/>
          </a:solidFill>
          <a:ln>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330200" y="223520"/>
            <a:ext cx="11002645" cy="706755"/>
          </a:xfrm>
          <a:prstGeom prst="rect">
            <a:avLst/>
          </a:prstGeom>
          <a:noFill/>
        </p:spPr>
        <p:txBody>
          <a:bodyPr wrap="none">
            <a:spAutoFit/>
          </a:bodyPr>
          <a:lstStyle/>
          <a:p>
            <a:pPr>
              <a:defRPr sz="4000" b="1">
                <a:solidFill>
                  <a:srgbClr val="1E3A8A"/>
                </a:solidFill>
              </a:defRPr>
            </a:pPr>
            <a:r>
              <a:t>Infrastructure Aim: Laboratory Layout &amp; Equipment</a:t>
            </a:r>
          </a:p>
        </p:txBody>
      </p:sp>
      <p:sp>
        <p:nvSpPr>
          <p:cNvPr id="3" name="Rectangle 2"/>
          <p:cNvSpPr/>
          <p:nvPr/>
        </p:nvSpPr>
        <p:spPr>
          <a:xfrm>
            <a:off x="394335" y="821690"/>
            <a:ext cx="11016615" cy="108585"/>
          </a:xfrm>
          <a:prstGeom prst="rect">
            <a:avLst/>
          </a:prstGeom>
          <a:solidFill>
            <a:srgbClr val="0D9488"/>
          </a:solidFill>
          <a:ln>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187960" y="1546860"/>
            <a:ext cx="3657600" cy="2743200"/>
          </a:xfrm>
          <a:prstGeom prst="rect">
            <a:avLst/>
          </a:prstGeom>
          <a:solidFill>
            <a:srgbClr val="F3F4F6"/>
          </a:solidFill>
          <a:ln w="25400">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TextBox 10"/>
          <p:cNvSpPr txBox="1"/>
          <p:nvPr/>
        </p:nvSpPr>
        <p:spPr>
          <a:xfrm>
            <a:off x="4218940" y="4277995"/>
            <a:ext cx="1349375" cy="275590"/>
          </a:xfrm>
          <a:prstGeom prst="rect">
            <a:avLst/>
          </a:prstGeom>
          <a:noFill/>
        </p:spPr>
        <p:txBody>
          <a:bodyPr wrap="none">
            <a:spAutoFit/>
          </a:bodyPr>
          <a:lstStyle/>
          <a:p>
            <a:pPr>
              <a:defRPr sz="1200" b="1">
                <a:solidFill>
                  <a:srgbClr val="1E3A8A"/>
                </a:solidFill>
              </a:defRPr>
            </a:pPr>
            <a:r>
              <a:t>Library Prep Room</a:t>
            </a:r>
          </a:p>
        </p:txBody>
      </p:sp>
      <p:sp>
        <p:nvSpPr>
          <p:cNvPr id="16" name="Rectangle 15"/>
          <p:cNvSpPr/>
          <p:nvPr/>
        </p:nvSpPr>
        <p:spPr>
          <a:xfrm>
            <a:off x="4175760" y="1548130"/>
            <a:ext cx="3657600" cy="2743200"/>
          </a:xfrm>
          <a:prstGeom prst="rect">
            <a:avLst/>
          </a:prstGeom>
          <a:solidFill>
            <a:srgbClr val="F3F4F6"/>
          </a:solidFill>
          <a:ln w="25400">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7" name="TextBox 16"/>
          <p:cNvSpPr txBox="1"/>
          <p:nvPr/>
        </p:nvSpPr>
        <p:spPr>
          <a:xfrm>
            <a:off x="8444230" y="4261485"/>
            <a:ext cx="1313815" cy="275590"/>
          </a:xfrm>
          <a:prstGeom prst="rect">
            <a:avLst/>
          </a:prstGeom>
          <a:noFill/>
        </p:spPr>
        <p:txBody>
          <a:bodyPr wrap="none">
            <a:spAutoFit/>
          </a:bodyPr>
          <a:lstStyle/>
          <a:p>
            <a:pPr>
              <a:defRPr sz="1200" b="1">
                <a:solidFill>
                  <a:srgbClr val="1E3A8A"/>
                </a:solidFill>
              </a:defRPr>
            </a:pPr>
            <a:r>
              <a:t>Sequencing Room</a:t>
            </a:r>
          </a:p>
        </p:txBody>
      </p:sp>
      <p:sp>
        <p:nvSpPr>
          <p:cNvPr id="19" name="Rectangle 18"/>
          <p:cNvSpPr/>
          <p:nvPr/>
        </p:nvSpPr>
        <p:spPr>
          <a:xfrm>
            <a:off x="8260715" y="1543685"/>
            <a:ext cx="3657600" cy="2743200"/>
          </a:xfrm>
          <a:prstGeom prst="rect">
            <a:avLst/>
          </a:prstGeom>
          <a:solidFill>
            <a:srgbClr val="F3F4F6"/>
          </a:solidFill>
          <a:ln w="25400">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2" name="Picture 21" descr="ExtractionRoom"/>
          <p:cNvPicPr>
            <a:picLocks noChangeAspect="1"/>
          </p:cNvPicPr>
          <p:nvPr/>
        </p:nvPicPr>
        <p:blipFill>
          <a:blip r:embed="rId1"/>
          <a:stretch>
            <a:fillRect/>
          </a:stretch>
        </p:blipFill>
        <p:spPr>
          <a:xfrm>
            <a:off x="231140" y="1642110"/>
            <a:ext cx="3566160" cy="2552320"/>
          </a:xfrm>
          <a:prstGeom prst="rect">
            <a:avLst/>
          </a:prstGeom>
        </p:spPr>
      </p:pic>
      <p:pic>
        <p:nvPicPr>
          <p:cNvPr id="25" name="Picture 24" descr="LibraryPrepRoom"/>
          <p:cNvPicPr>
            <a:picLocks noChangeAspect="1"/>
          </p:cNvPicPr>
          <p:nvPr/>
        </p:nvPicPr>
        <p:blipFill>
          <a:blip r:embed="rId2"/>
          <a:stretch>
            <a:fillRect/>
          </a:stretch>
        </p:blipFill>
        <p:spPr>
          <a:xfrm>
            <a:off x="4330700" y="1655445"/>
            <a:ext cx="3383280" cy="2538486"/>
          </a:xfrm>
          <a:prstGeom prst="rect">
            <a:avLst/>
          </a:prstGeom>
        </p:spPr>
      </p:pic>
      <p:pic>
        <p:nvPicPr>
          <p:cNvPr id="27" name="Picture 26" descr="SequencerRoom"/>
          <p:cNvPicPr>
            <a:picLocks noChangeAspect="1"/>
          </p:cNvPicPr>
          <p:nvPr/>
        </p:nvPicPr>
        <p:blipFill>
          <a:blip r:embed="rId3"/>
          <a:srcRect r="15674"/>
          <a:stretch>
            <a:fillRect/>
          </a:stretch>
        </p:blipFill>
        <p:spPr>
          <a:xfrm rot="5400000">
            <a:off x="8773795" y="1497965"/>
            <a:ext cx="2651760" cy="2844800"/>
          </a:xfrm>
          <a:prstGeom prst="rect">
            <a:avLst/>
          </a:prstGeom>
        </p:spPr>
      </p:pic>
      <p:sp>
        <p:nvSpPr>
          <p:cNvPr id="28" name="TextBox 7"/>
          <p:cNvSpPr txBox="1"/>
          <p:nvPr/>
        </p:nvSpPr>
        <p:spPr>
          <a:xfrm>
            <a:off x="231140" y="4277360"/>
            <a:ext cx="1226820" cy="275590"/>
          </a:xfrm>
          <a:prstGeom prst="rect">
            <a:avLst/>
          </a:prstGeom>
          <a:noFill/>
        </p:spPr>
        <p:txBody>
          <a:bodyPr wrap="none">
            <a:spAutoFit/>
          </a:bodyPr>
          <a:lstStyle/>
          <a:p>
            <a:pPr>
              <a:defRPr sz="1200" b="1">
                <a:solidFill>
                  <a:srgbClr val="1E3A8A"/>
                </a:solidFill>
              </a:defRPr>
            </a:pPr>
            <a:r>
              <a:t>Extraction Room</a:t>
            </a:r>
          </a:p>
        </p:txBody>
      </p:sp>
      <p:sp>
        <p:nvSpPr>
          <p:cNvPr id="29" name="Text Box 28"/>
          <p:cNvSpPr txBox="1"/>
          <p:nvPr/>
        </p:nvSpPr>
        <p:spPr>
          <a:xfrm>
            <a:off x="5094605" y="5551805"/>
            <a:ext cx="5782945" cy="368300"/>
          </a:xfrm>
          <a:prstGeom prst="rect">
            <a:avLst/>
          </a:prstGeom>
        </p:spPr>
        <p:txBody>
          <a:bodyPr wrap="square">
            <a:spAutoFit/>
          </a:bodyPr>
          <a:p>
            <a:pPr>
              <a:defRPr sz="1100" b="1">
                <a:solidFill>
                  <a:srgbClr val="1E3A8A"/>
                </a:solidFill>
              </a:defRPr>
            </a:pPr>
            <a:r>
              <a:rPr sz="1800">
                <a:latin typeface="Arial" panose="020B0604020202020204" pitchFamily="34" charset="0"/>
                <a:cs typeface="Arial" panose="020B0604020202020204" pitchFamily="34" charset="0"/>
                <a:sym typeface="+mn-ea"/>
              </a:rPr>
              <a:t>Research Resource Identifier (RRID): SCR_026811</a:t>
            </a:r>
            <a:endParaRPr sz="1800">
              <a:latin typeface="Arial" panose="020B0604020202020204" pitchFamily="34" charset="0"/>
              <a:cs typeface="Arial" panose="020B0604020202020204" pitchFamily="34" charset="0"/>
              <a:sym typeface="+mn-ea"/>
            </a:endParaRPr>
          </a:p>
        </p:txBody>
      </p:sp>
      <p:pic>
        <p:nvPicPr>
          <p:cNvPr id="30" name="Picture 29"/>
          <p:cNvPicPr>
            <a:picLocks noChangeAspect="1"/>
          </p:cNvPicPr>
          <p:nvPr/>
        </p:nvPicPr>
        <p:blipFill>
          <a:blip r:embed="rId4"/>
          <a:srcRect l="7728" t="25843" r="11247" b="31461"/>
          <a:stretch>
            <a:fillRect/>
          </a:stretch>
        </p:blipFill>
        <p:spPr>
          <a:xfrm>
            <a:off x="497840" y="5122545"/>
            <a:ext cx="4147820" cy="14573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4"/>
          <p:cNvPicPr>
            <a:picLocks noChangeAspect="1"/>
          </p:cNvPicPr>
          <p:nvPr/>
        </p:nvPicPr>
        <p:blipFill>
          <a:blip r:embed="rId1"/>
          <a:srcRect l="15421" t="9043" r="13713" b="25247"/>
          <a:stretch>
            <a:fillRect/>
          </a:stretch>
        </p:blipFill>
        <p:spPr>
          <a:xfrm>
            <a:off x="2512060" y="516255"/>
            <a:ext cx="6901180" cy="6341745"/>
          </a:xfrm>
          <a:prstGeom prst="rect">
            <a:avLst/>
          </a:prstGeom>
        </p:spPr>
      </p:pic>
      <p:sp>
        <p:nvSpPr>
          <p:cNvPr id="6" name="TextBox 1"/>
          <p:cNvSpPr txBox="1"/>
          <p:nvPr/>
        </p:nvSpPr>
        <p:spPr>
          <a:xfrm>
            <a:off x="95885" y="39370"/>
            <a:ext cx="11572875" cy="706755"/>
          </a:xfrm>
          <a:prstGeom prst="rect">
            <a:avLst/>
          </a:prstGeom>
          <a:noFill/>
        </p:spPr>
        <p:txBody>
          <a:bodyPr wrap="square">
            <a:spAutoFit/>
          </a:bodyPr>
          <a:lstStyle/>
          <a:p>
            <a:pPr algn="l">
              <a:defRPr sz="4000" b="1">
                <a:solidFill>
                  <a:srgbClr val="1E3A8A"/>
                </a:solidFill>
              </a:defRPr>
            </a:pPr>
            <a:r>
              <a:rPr lang="en-US">
                <a:sym typeface="+mn-ea"/>
              </a:rPr>
              <a:t>LIMS</a:t>
            </a:r>
            <a:r>
              <a:rPr lang="" altLang="en-US">
                <a:sym typeface="+mn-ea"/>
              </a:rPr>
              <a:t>։</a:t>
            </a:r>
            <a:r>
              <a:rPr lang="en-US" altLang="en-US">
                <a:sym typeface="+mn-ea"/>
              </a:rPr>
              <a:t> Laboratory Information Management System</a:t>
            </a:r>
            <a:endParaRPr>
              <a:latin typeface="Arial" panose="020B0604020202020204" pitchFamily="34" charset="0"/>
              <a:cs typeface="Arial" panose="020B0604020202020204" pitchFamily="34" charset="0"/>
            </a:endParaRPr>
          </a:p>
        </p:txBody>
      </p:sp>
      <p:sp>
        <p:nvSpPr>
          <p:cNvPr id="7" name="Rectangle 6"/>
          <p:cNvSpPr/>
          <p:nvPr/>
        </p:nvSpPr>
        <p:spPr>
          <a:xfrm>
            <a:off x="130810" y="746125"/>
            <a:ext cx="10699115" cy="76200"/>
          </a:xfrm>
          <a:prstGeom prst="rect">
            <a:avLst/>
          </a:prstGeom>
          <a:solidFill>
            <a:srgbClr val="0D9488"/>
          </a:solidFill>
          <a:ln>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Arial" panose="020B0604020202020204" pitchFamily="34" charset="0"/>
              <a:cs typeface="Arial" panose="020B0604020202020204" pitchFamily="34" charset="0"/>
            </a:endParaRPr>
          </a:p>
        </p:txBody>
      </p:sp>
      <p:pic>
        <p:nvPicPr>
          <p:cNvPr id="10" name="Picture 9" descr="lims-samples"/>
          <p:cNvPicPr>
            <a:picLocks noChangeAspect="1"/>
          </p:cNvPicPr>
          <p:nvPr/>
        </p:nvPicPr>
        <p:blipFill>
          <a:blip r:embed="rId2"/>
          <a:stretch>
            <a:fillRect/>
          </a:stretch>
        </p:blipFill>
        <p:spPr>
          <a:xfrm>
            <a:off x="95885" y="1301750"/>
            <a:ext cx="7548880" cy="4094480"/>
          </a:xfrm>
          <a:prstGeom prst="rect">
            <a:avLst/>
          </a:prstGeom>
        </p:spPr>
      </p:pic>
      <p:pic>
        <p:nvPicPr>
          <p:cNvPr id="11" name="Picture 10" descr="lims-runs"/>
          <p:cNvPicPr>
            <a:picLocks noChangeAspect="1"/>
          </p:cNvPicPr>
          <p:nvPr/>
        </p:nvPicPr>
        <p:blipFill>
          <a:blip r:embed="rId3"/>
          <a:stretch>
            <a:fillRect/>
          </a:stretch>
        </p:blipFill>
        <p:spPr>
          <a:xfrm>
            <a:off x="4579620" y="2567305"/>
            <a:ext cx="7448550" cy="4039870"/>
          </a:xfrm>
          <a:prstGeom prst="rect">
            <a:avLst/>
          </a:prstGeom>
        </p:spPr>
      </p:pic>
      <p:pic>
        <p:nvPicPr>
          <p:cNvPr id="2" name="Picture 1"/>
          <p:cNvPicPr>
            <a:picLocks noChangeAspect="1"/>
          </p:cNvPicPr>
          <p:nvPr/>
        </p:nvPicPr>
        <p:blipFill>
          <a:blip r:embed="rId4"/>
          <a:stretch>
            <a:fillRect/>
          </a:stretch>
        </p:blipFill>
        <p:spPr>
          <a:xfrm>
            <a:off x="10085705" y="882015"/>
            <a:ext cx="1905000"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292100" y="-53340"/>
            <a:ext cx="8791575" cy="706755"/>
          </a:xfrm>
          <a:prstGeom prst="rect">
            <a:avLst/>
          </a:prstGeom>
          <a:noFill/>
        </p:spPr>
        <p:txBody>
          <a:bodyPr wrap="none">
            <a:spAutoFit/>
          </a:bodyPr>
          <a:lstStyle/>
          <a:p>
            <a:pPr>
              <a:defRPr sz="4000" b="1">
                <a:solidFill>
                  <a:srgbClr val="1E3A8A"/>
                </a:solidFill>
              </a:defRPr>
            </a:pPr>
            <a:r>
              <a:rPr>
                <a:latin typeface="Arial" panose="020B0604020202020204" pitchFamily="34" charset="0"/>
                <a:cs typeface="Arial" panose="020B0604020202020204" pitchFamily="34" charset="0"/>
              </a:rPr>
              <a:t>Community Engagement &amp; Training</a:t>
            </a:r>
            <a:endParaRPr>
              <a:latin typeface="Arial" panose="020B0604020202020204" pitchFamily="34" charset="0"/>
              <a:cs typeface="Arial" panose="020B0604020202020204" pitchFamily="34" charset="0"/>
            </a:endParaRPr>
          </a:p>
        </p:txBody>
      </p:sp>
      <p:sp>
        <p:nvSpPr>
          <p:cNvPr id="3" name="Rectangle 2"/>
          <p:cNvSpPr/>
          <p:nvPr/>
        </p:nvSpPr>
        <p:spPr>
          <a:xfrm>
            <a:off x="393700" y="599440"/>
            <a:ext cx="8698865" cy="91440"/>
          </a:xfrm>
          <a:prstGeom prst="rect">
            <a:avLst/>
          </a:prstGeom>
          <a:solidFill>
            <a:srgbClr val="0D9488"/>
          </a:solidFill>
          <a:ln>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Arial" panose="020B0604020202020204" pitchFamily="34" charset="0"/>
              <a:cs typeface="Arial" panose="020B0604020202020204" pitchFamily="34" charset="0"/>
            </a:endParaRPr>
          </a:p>
        </p:txBody>
      </p:sp>
      <p:pic>
        <p:nvPicPr>
          <p:cNvPr id="10" name="Picture 1"/>
          <p:cNvPicPr>
            <a:picLocks noChangeAspect="1"/>
          </p:cNvPicPr>
          <p:nvPr/>
        </p:nvPicPr>
        <p:blipFill>
          <a:blip r:embed="rId1"/>
          <a:srcRect r="6121"/>
          <a:stretch>
            <a:fillRect/>
          </a:stretch>
        </p:blipFill>
        <p:spPr>
          <a:xfrm>
            <a:off x="8310880" y="766445"/>
            <a:ext cx="3432175" cy="2771140"/>
          </a:xfrm>
          <a:prstGeom prst="rect">
            <a:avLst/>
          </a:prstGeom>
          <a:noFill/>
          <a:ln>
            <a:noFill/>
          </a:ln>
        </p:spPr>
      </p:pic>
      <p:pic>
        <p:nvPicPr>
          <p:cNvPr id="15" name="Picture 7" descr="20250418_120709"/>
          <p:cNvPicPr>
            <a:picLocks noChangeAspect="1"/>
          </p:cNvPicPr>
          <p:nvPr/>
        </p:nvPicPr>
        <p:blipFill>
          <a:blip r:embed="rId2"/>
          <a:srcRect l="12277" r="12950"/>
          <a:stretch>
            <a:fillRect/>
          </a:stretch>
        </p:blipFill>
        <p:spPr>
          <a:xfrm>
            <a:off x="495935" y="3675380"/>
            <a:ext cx="3074670" cy="3016250"/>
          </a:xfrm>
          <a:prstGeom prst="rect">
            <a:avLst/>
          </a:prstGeom>
        </p:spPr>
      </p:pic>
      <p:sp>
        <p:nvSpPr>
          <p:cNvPr id="11" name="Text Box 10"/>
          <p:cNvSpPr txBox="1"/>
          <p:nvPr/>
        </p:nvSpPr>
        <p:spPr>
          <a:xfrm>
            <a:off x="273050" y="1490345"/>
            <a:ext cx="3675380" cy="1076325"/>
          </a:xfrm>
          <a:prstGeom prst="rect">
            <a:avLst/>
          </a:prstGeom>
        </p:spPr>
        <p:txBody>
          <a:bodyPr wrap="square">
            <a:spAutoFit/>
          </a:bodyPr>
          <a:p>
            <a:r>
              <a:rPr lang="en-US" altLang="en-US" sz="1600">
                <a:latin typeface="Arial" panose="020B0604020202020204" pitchFamily="34" charset="0"/>
                <a:cs typeface="Arial" panose="020B0604020202020204" pitchFamily="34" charset="0"/>
              </a:rPr>
              <a:t>Workshop: </a:t>
            </a:r>
            <a:r>
              <a:rPr sz="1600">
                <a:latin typeface="Arial" panose="020B0604020202020204" pitchFamily="34" charset="0"/>
                <a:cs typeface="Arial" panose="020B0604020202020204" pitchFamily="34" charset="0"/>
              </a:rPr>
              <a:t>Next-Generation Sequencing Core Facility: Research </a:t>
            </a:r>
            <a:r>
              <a:rPr lang="en-US" sz="1600">
                <a:latin typeface="Arial" panose="020B0604020202020204" pitchFamily="34" charset="0"/>
                <a:cs typeface="Arial" panose="020B0604020202020204" pitchFamily="34" charset="0"/>
              </a:rPr>
              <a:t>and collaboartion </a:t>
            </a:r>
            <a:r>
              <a:rPr sz="1600">
                <a:latin typeface="Arial" panose="020B0604020202020204" pitchFamily="34" charset="0"/>
                <a:cs typeface="Arial" panose="020B0604020202020204" pitchFamily="34" charset="0"/>
              </a:rPr>
              <a:t>Opportunities</a:t>
            </a:r>
            <a:r>
              <a:rPr lang="en-US" sz="1600">
                <a:latin typeface="Arial" panose="020B0604020202020204" pitchFamily="34" charset="0"/>
                <a:cs typeface="Arial" panose="020B0604020202020204" pitchFamily="34" charset="0"/>
              </a:rPr>
              <a:t>, </a:t>
            </a:r>
            <a:r>
              <a:rPr sz="1600">
                <a:latin typeface="Arial" panose="020B0604020202020204" pitchFamily="34" charset="0"/>
                <a:cs typeface="Arial" panose="020B0604020202020204" pitchFamily="34" charset="0"/>
                <a:sym typeface="+mn-ea"/>
              </a:rPr>
              <a:t>April 30, 2025</a:t>
            </a:r>
            <a:endParaRPr lang="en-US" sz="1600">
              <a:latin typeface="Arial" panose="020B0604020202020204" pitchFamily="34" charset="0"/>
              <a:cs typeface="Arial" panose="020B0604020202020204" pitchFamily="34" charset="0"/>
            </a:endParaRPr>
          </a:p>
        </p:txBody>
      </p:sp>
      <p:sp>
        <p:nvSpPr>
          <p:cNvPr id="13" name="Text Box 12"/>
          <p:cNvSpPr txBox="1"/>
          <p:nvPr/>
        </p:nvSpPr>
        <p:spPr>
          <a:xfrm>
            <a:off x="8310880" y="4502785"/>
            <a:ext cx="2940685" cy="1076325"/>
          </a:xfrm>
          <a:prstGeom prst="rect">
            <a:avLst/>
          </a:prstGeom>
        </p:spPr>
        <p:txBody>
          <a:bodyPr wrap="square">
            <a:spAutoFit/>
          </a:bodyPr>
          <a:p>
            <a:r>
              <a:rPr sz="1600">
                <a:latin typeface="Arial" panose="020B0604020202020204" pitchFamily="34" charset="0"/>
                <a:cs typeface="Arial" panose="020B0604020202020204" pitchFamily="34" charset="0"/>
              </a:rPr>
              <a:t>April 17–21, 2025, a three-day training course titled “Introduction to Next Generation Sequencing”</a:t>
            </a:r>
            <a:endParaRPr sz="1600">
              <a:latin typeface="Arial" panose="020B0604020202020204" pitchFamily="34" charset="0"/>
              <a:cs typeface="Arial" panose="020B0604020202020204" pitchFamily="34" charset="0"/>
            </a:endParaRPr>
          </a:p>
        </p:txBody>
      </p:sp>
      <p:pic>
        <p:nvPicPr>
          <p:cNvPr id="14" name="Picture 8" descr="20250417_113753"/>
          <p:cNvPicPr>
            <a:picLocks noChangeAspect="1"/>
          </p:cNvPicPr>
          <p:nvPr/>
        </p:nvPicPr>
        <p:blipFill>
          <a:blip r:embed="rId3"/>
          <a:srcRect r="8654"/>
          <a:stretch>
            <a:fillRect/>
          </a:stretch>
        </p:blipFill>
        <p:spPr>
          <a:xfrm>
            <a:off x="3949065" y="3674745"/>
            <a:ext cx="3689350" cy="3030220"/>
          </a:xfrm>
          <a:prstGeom prst="rect">
            <a:avLst/>
          </a:prstGeom>
        </p:spPr>
      </p:pic>
      <p:pic>
        <p:nvPicPr>
          <p:cNvPr id="16" name="Picture 3"/>
          <p:cNvPicPr>
            <a:picLocks noChangeAspect="1"/>
          </p:cNvPicPr>
          <p:nvPr/>
        </p:nvPicPr>
        <p:blipFill>
          <a:blip r:embed="rId4"/>
          <a:stretch>
            <a:fillRect/>
          </a:stretch>
        </p:blipFill>
        <p:spPr>
          <a:xfrm>
            <a:off x="4368165" y="766445"/>
            <a:ext cx="3578860" cy="27584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Picture 6"/>
          <p:cNvPicPr>
            <a:picLocks noChangeAspect="1"/>
          </p:cNvPicPr>
          <p:nvPr/>
        </p:nvPicPr>
        <p:blipFill>
          <a:blip r:embed="rId1"/>
          <a:srcRect b="21046"/>
          <a:stretch>
            <a:fillRect/>
          </a:stretch>
        </p:blipFill>
        <p:spPr>
          <a:xfrm>
            <a:off x="155575" y="1091565"/>
            <a:ext cx="6087745" cy="2567940"/>
          </a:xfrm>
          <a:prstGeom prst="rect">
            <a:avLst/>
          </a:prstGeom>
        </p:spPr>
      </p:pic>
      <p:pic>
        <p:nvPicPr>
          <p:cNvPr id="8" name="Content Placeholder 7"/>
          <p:cNvPicPr>
            <a:picLocks noChangeAspect="1"/>
          </p:cNvPicPr>
          <p:nvPr/>
        </p:nvPicPr>
        <p:blipFill>
          <a:blip r:embed="rId2"/>
          <a:srcRect t="20209" r="3312"/>
          <a:stretch>
            <a:fillRect/>
          </a:stretch>
        </p:blipFill>
        <p:spPr>
          <a:xfrm>
            <a:off x="5474970" y="3331210"/>
            <a:ext cx="6598920" cy="3199130"/>
          </a:xfrm>
          <a:prstGeom prst="rect">
            <a:avLst/>
          </a:prstGeom>
        </p:spPr>
      </p:pic>
      <p:sp>
        <p:nvSpPr>
          <p:cNvPr id="5" name="TextBox 1"/>
          <p:cNvSpPr txBox="1"/>
          <p:nvPr/>
        </p:nvSpPr>
        <p:spPr>
          <a:xfrm>
            <a:off x="457200" y="105410"/>
            <a:ext cx="8229600" cy="548640"/>
          </a:xfrm>
          <a:prstGeom prst="rect">
            <a:avLst/>
          </a:prstGeom>
          <a:noFill/>
        </p:spPr>
        <p:txBody>
          <a:bodyPr wrap="none">
            <a:spAutoFit/>
          </a:bodyPr>
          <a:lstStyle/>
          <a:p>
            <a:pPr>
              <a:defRPr sz="4000" b="1">
                <a:solidFill>
                  <a:srgbClr val="1E3A8A"/>
                </a:solidFill>
              </a:defRPr>
            </a:pPr>
            <a:r>
              <a:t>Core Facility: Services &amp; Specifications</a:t>
            </a:r>
          </a:p>
        </p:txBody>
      </p:sp>
      <p:sp>
        <p:nvSpPr>
          <p:cNvPr id="9" name="Rectangle 8"/>
          <p:cNvSpPr/>
          <p:nvPr/>
        </p:nvSpPr>
        <p:spPr>
          <a:xfrm>
            <a:off x="457200" y="699770"/>
            <a:ext cx="8229600" cy="45720"/>
          </a:xfrm>
          <a:prstGeom prst="rect">
            <a:avLst/>
          </a:prstGeom>
          <a:solidFill>
            <a:srgbClr val="0D9488"/>
          </a:solidFill>
          <a:ln>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0" name="Picture 9" descr="Sequencing workflow"/>
          <p:cNvPicPr>
            <a:picLocks noChangeAspect="1"/>
          </p:cNvPicPr>
          <p:nvPr/>
        </p:nvPicPr>
        <p:blipFill>
          <a:blip r:embed="rId3"/>
          <a:srcRect t="56173" b="13472"/>
          <a:stretch>
            <a:fillRect/>
          </a:stretch>
        </p:blipFill>
        <p:spPr>
          <a:xfrm>
            <a:off x="187325" y="4126865"/>
            <a:ext cx="4982845" cy="1385570"/>
          </a:xfrm>
          <a:prstGeom prst="rect">
            <a:avLst/>
          </a:prstGeom>
        </p:spPr>
      </p:pic>
      <p:pic>
        <p:nvPicPr>
          <p:cNvPr id="11" name="Picture 10"/>
          <p:cNvPicPr>
            <a:picLocks noChangeAspect="1"/>
          </p:cNvPicPr>
          <p:nvPr/>
        </p:nvPicPr>
        <p:blipFill>
          <a:blip r:embed="rId4"/>
          <a:srcRect r="33573"/>
          <a:stretch>
            <a:fillRect/>
          </a:stretch>
        </p:blipFill>
        <p:spPr>
          <a:xfrm>
            <a:off x="7544435" y="1091565"/>
            <a:ext cx="3567430" cy="2854325"/>
          </a:xfrm>
          <a:prstGeom prst="rect">
            <a:avLst/>
          </a:prstGeom>
        </p:spPr>
      </p:pic>
      <p:sp>
        <p:nvSpPr>
          <p:cNvPr id="12" name="Down Arrow 11"/>
          <p:cNvSpPr/>
          <p:nvPr/>
        </p:nvSpPr>
        <p:spPr>
          <a:xfrm>
            <a:off x="4225925" y="5439410"/>
            <a:ext cx="299720" cy="457200"/>
          </a:xfrm>
          <a:prstGeom prst="downArrow">
            <a:avLst/>
          </a:prstGeom>
          <a:solidFill>
            <a:srgbClr val="D3EEEA"/>
          </a:solidFill>
          <a:ln>
            <a:solidFill>
              <a:srgbClr val="139993"/>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pic>
        <p:nvPicPr>
          <p:cNvPr id="13" name="Picture 12"/>
          <p:cNvPicPr>
            <a:picLocks noChangeAspect="1"/>
          </p:cNvPicPr>
          <p:nvPr/>
        </p:nvPicPr>
        <p:blipFill>
          <a:blip r:embed="rId5"/>
          <a:stretch>
            <a:fillRect/>
          </a:stretch>
        </p:blipFill>
        <p:spPr>
          <a:xfrm>
            <a:off x="540385" y="5979795"/>
            <a:ext cx="4762500" cy="695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82550" y="-43815"/>
            <a:ext cx="8197215" cy="706755"/>
          </a:xfrm>
          <a:prstGeom prst="rect">
            <a:avLst/>
          </a:prstGeom>
          <a:noFill/>
        </p:spPr>
        <p:txBody>
          <a:bodyPr wrap="none">
            <a:spAutoFit/>
          </a:bodyPr>
          <a:lstStyle/>
          <a:p>
            <a:pPr>
              <a:defRPr sz="4000" b="1">
                <a:solidFill>
                  <a:srgbClr val="1E3A8A"/>
                </a:solidFill>
              </a:defRPr>
            </a:pPr>
            <a:r>
              <a:t>Core Facility: Services &amp; Specifications</a:t>
            </a:r>
          </a:p>
        </p:txBody>
      </p:sp>
      <p:sp>
        <p:nvSpPr>
          <p:cNvPr id="3" name="Rectangle 2"/>
          <p:cNvSpPr/>
          <p:nvPr/>
        </p:nvSpPr>
        <p:spPr>
          <a:xfrm>
            <a:off x="82550" y="550545"/>
            <a:ext cx="8229600" cy="45720"/>
          </a:xfrm>
          <a:prstGeom prst="rect">
            <a:avLst/>
          </a:prstGeom>
          <a:solidFill>
            <a:srgbClr val="0D9488"/>
          </a:solidFill>
          <a:ln>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2180590" y="843280"/>
            <a:ext cx="9900920" cy="1076325"/>
          </a:xfrm>
          <a:prstGeom prst="rect">
            <a:avLst/>
          </a:prstGeom>
          <a:noFill/>
        </p:spPr>
        <p:txBody>
          <a:bodyPr wrap="square">
            <a:spAutoFit/>
          </a:bodyPr>
          <a:lstStyle/>
          <a:p>
            <a:pPr>
              <a:defRPr sz="1300">
                <a:solidFill>
                  <a:srgbClr val="1F2937"/>
                </a:solidFill>
              </a:defRPr>
            </a:pPr>
            <a:r>
              <a:rPr sz="1800" b="1">
                <a:latin typeface="Arial" panose="020B0604020202020204" pitchFamily="34" charset="0"/>
                <a:cs typeface="Arial" panose="020B0604020202020204" pitchFamily="34" charset="0"/>
              </a:rPr>
              <a:t> </a:t>
            </a:r>
            <a:r>
              <a:rPr sz="1800" b="1">
                <a:solidFill>
                  <a:srgbClr val="1E3A8A"/>
                </a:solidFill>
                <a:latin typeface="Arial" panose="020B0604020202020204" pitchFamily="34" charset="0"/>
                <a:cs typeface="Arial" panose="020B0604020202020204" pitchFamily="34" charset="0"/>
              </a:rPr>
              <a:t>Whole Exome Sequencing (WES)</a:t>
            </a:r>
            <a:endParaRPr sz="1800" b="1">
              <a:latin typeface="Arial" panose="020B0604020202020204" pitchFamily="34" charset="0"/>
              <a:cs typeface="Arial" panose="020B0604020202020204" pitchFamily="34" charset="0"/>
            </a:endParaRPr>
          </a:p>
          <a:p>
            <a:pPr>
              <a:defRPr sz="1300">
                <a:solidFill>
                  <a:srgbClr val="1F2937"/>
                </a:solidFill>
              </a:defRPr>
            </a:pPr>
            <a:endParaRPr sz="1400">
              <a:latin typeface="Arial" panose="020B0604020202020204" pitchFamily="34" charset="0"/>
              <a:cs typeface="Arial" panose="020B0604020202020204" pitchFamily="34" charset="0"/>
            </a:endParaRPr>
          </a:p>
          <a:p>
            <a:pPr>
              <a:defRPr sz="1300">
                <a:solidFill>
                  <a:srgbClr val="1F2937"/>
                </a:solidFill>
              </a:defRPr>
            </a:pPr>
            <a:r>
              <a:rPr lang="en-US" altLang="en-US" sz="1600" i="1">
                <a:latin typeface="Arial" panose="020B0604020202020204" pitchFamily="34" charset="0"/>
                <a:cs typeface="Arial" panose="020B0604020202020204" pitchFamily="34" charset="0"/>
              </a:rPr>
              <a:t>Investigates genetic variants in protein-coding regions of the genome associated with diseases and biological traits.</a:t>
            </a:r>
            <a:endParaRPr lang="en-US" altLang="en-US" sz="1600" i="1">
              <a:latin typeface="Arial" panose="020B0604020202020204" pitchFamily="34" charset="0"/>
              <a:cs typeface="Arial" panose="020B0604020202020204" pitchFamily="34" charset="0"/>
            </a:endParaRPr>
          </a:p>
        </p:txBody>
      </p:sp>
      <p:sp>
        <p:nvSpPr>
          <p:cNvPr id="5" name="TextBox 4"/>
          <p:cNvSpPr txBox="1"/>
          <p:nvPr/>
        </p:nvSpPr>
        <p:spPr>
          <a:xfrm>
            <a:off x="2078355" y="2015490"/>
            <a:ext cx="8823960" cy="829945"/>
          </a:xfrm>
          <a:prstGeom prst="rect">
            <a:avLst/>
          </a:prstGeom>
          <a:noFill/>
        </p:spPr>
        <p:txBody>
          <a:bodyPr wrap="square">
            <a:spAutoFit/>
          </a:bodyPr>
          <a:lstStyle/>
          <a:p>
            <a:pPr>
              <a:defRPr sz="1300">
                <a:solidFill>
                  <a:srgbClr val="1F2937"/>
                </a:solidFill>
              </a:defRPr>
            </a:pPr>
            <a:r>
              <a:rPr lang="en-US" sz="1800" b="1">
                <a:latin typeface="Arial" panose="020B0604020202020204" pitchFamily="34" charset="0"/>
                <a:cs typeface="Arial" panose="020B0604020202020204" pitchFamily="34" charset="0"/>
              </a:rPr>
              <a:t>  </a:t>
            </a:r>
            <a:r>
              <a:rPr lang="en-US" sz="1800" b="1">
                <a:solidFill>
                  <a:srgbClr val="1E3A8A"/>
                </a:solidFill>
                <a:latin typeface="Arial" panose="020B0604020202020204" pitchFamily="34" charset="0"/>
                <a:cs typeface="Arial" panose="020B0604020202020204" pitchFamily="34" charset="0"/>
              </a:rPr>
              <a:t> </a:t>
            </a:r>
            <a:r>
              <a:rPr sz="1800" b="1">
                <a:solidFill>
                  <a:srgbClr val="1E3A8A"/>
                </a:solidFill>
                <a:latin typeface="Arial" panose="020B0604020202020204" pitchFamily="34" charset="0"/>
                <a:cs typeface="Arial" panose="020B0604020202020204" pitchFamily="34" charset="0"/>
              </a:rPr>
              <a:t>Reduced Representation Bisulfite Sequencing (RRBS)</a:t>
            </a:r>
            <a:endParaRPr sz="1800" b="1">
              <a:latin typeface="Arial" panose="020B0604020202020204" pitchFamily="34" charset="0"/>
              <a:cs typeface="Arial" panose="020B0604020202020204" pitchFamily="34" charset="0"/>
            </a:endParaRPr>
          </a:p>
          <a:p>
            <a:pPr>
              <a:defRPr sz="1300">
                <a:solidFill>
                  <a:srgbClr val="1F2937"/>
                </a:solidFill>
              </a:defRPr>
            </a:pPr>
            <a:endParaRPr sz="1400">
              <a:latin typeface="Arial" panose="020B0604020202020204" pitchFamily="34" charset="0"/>
              <a:cs typeface="Arial" panose="020B0604020202020204" pitchFamily="34" charset="0"/>
            </a:endParaRPr>
          </a:p>
          <a:p>
            <a:pPr>
              <a:defRPr sz="1300">
                <a:solidFill>
                  <a:srgbClr val="1F2937"/>
                </a:solidFill>
              </a:defRPr>
            </a:pPr>
            <a:r>
              <a:rPr lang="en-US" altLang="en-US" sz="1600" i="1">
                <a:latin typeface="Arial" panose="020B0604020202020204" pitchFamily="34" charset="0"/>
                <a:cs typeface="Arial" panose="020B0604020202020204" pitchFamily="34" charset="0"/>
              </a:rPr>
              <a:t>  Analyzes DNA methylation patterns in CpG-rich genomic regions to study epigenetic regulation.</a:t>
            </a:r>
            <a:endParaRPr sz="1800">
              <a:latin typeface="Arial" panose="020B0604020202020204" pitchFamily="34" charset="0"/>
              <a:cs typeface="Arial" panose="020B0604020202020204" pitchFamily="34" charset="0"/>
            </a:endParaRPr>
          </a:p>
        </p:txBody>
      </p:sp>
      <p:sp>
        <p:nvSpPr>
          <p:cNvPr id="6" name="TextBox 5"/>
          <p:cNvSpPr txBox="1"/>
          <p:nvPr/>
        </p:nvSpPr>
        <p:spPr>
          <a:xfrm>
            <a:off x="2180590" y="3060065"/>
            <a:ext cx="9977120" cy="1076325"/>
          </a:xfrm>
          <a:prstGeom prst="rect">
            <a:avLst/>
          </a:prstGeom>
          <a:noFill/>
        </p:spPr>
        <p:txBody>
          <a:bodyPr wrap="square">
            <a:spAutoFit/>
          </a:bodyPr>
          <a:lstStyle/>
          <a:p>
            <a:pPr>
              <a:defRPr sz="1300">
                <a:solidFill>
                  <a:srgbClr val="1F2937"/>
                </a:solidFill>
              </a:defRPr>
            </a:pPr>
            <a:r>
              <a:rPr sz="1800" b="1">
                <a:solidFill>
                  <a:srgbClr val="1E3A8A"/>
                </a:solidFill>
                <a:latin typeface="Arial" panose="020B0604020202020204" pitchFamily="34" charset="0"/>
                <a:cs typeface="Arial" panose="020B0604020202020204" pitchFamily="34" charset="0"/>
              </a:rPr>
              <a:t> Transcriptome Sequencing</a:t>
            </a:r>
            <a:endParaRPr sz="1800" b="1">
              <a:solidFill>
                <a:srgbClr val="1E3A8A"/>
              </a:solidFill>
              <a:latin typeface="Arial" panose="020B0604020202020204" pitchFamily="34" charset="0"/>
              <a:cs typeface="Arial" panose="020B0604020202020204" pitchFamily="34" charset="0"/>
            </a:endParaRPr>
          </a:p>
          <a:p>
            <a:pPr>
              <a:defRPr sz="1300">
                <a:solidFill>
                  <a:srgbClr val="1F2937"/>
                </a:solidFill>
              </a:defRPr>
            </a:pPr>
            <a:endParaRPr sz="1400">
              <a:latin typeface="Arial" panose="020B0604020202020204" pitchFamily="34" charset="0"/>
              <a:cs typeface="Arial" panose="020B0604020202020204" pitchFamily="34" charset="0"/>
            </a:endParaRPr>
          </a:p>
          <a:p>
            <a:pPr>
              <a:defRPr sz="1300">
                <a:solidFill>
                  <a:srgbClr val="1F2937"/>
                </a:solidFill>
              </a:defRPr>
            </a:pPr>
            <a:r>
              <a:rPr lang="en-US" altLang="en-US" sz="1600" i="1">
                <a:latin typeface="Arial" panose="020B0604020202020204" pitchFamily="34" charset="0"/>
                <a:cs typeface="Arial" panose="020B0604020202020204" pitchFamily="34" charset="0"/>
              </a:rPr>
              <a:t>Measures gene expression and identifies RNA transcripts to understand cellular functions and molecular pathways.</a:t>
            </a:r>
            <a:endParaRPr lang="en-US" altLang="en-US" sz="1600" i="1">
              <a:latin typeface="Arial" panose="020B0604020202020204" pitchFamily="34" charset="0"/>
              <a:cs typeface="Arial" panose="020B0604020202020204" pitchFamily="34" charset="0"/>
            </a:endParaRPr>
          </a:p>
        </p:txBody>
      </p:sp>
      <p:sp>
        <p:nvSpPr>
          <p:cNvPr id="7" name="TextBox 6"/>
          <p:cNvSpPr txBox="1"/>
          <p:nvPr/>
        </p:nvSpPr>
        <p:spPr>
          <a:xfrm>
            <a:off x="2183130" y="4350385"/>
            <a:ext cx="9860280" cy="1076325"/>
          </a:xfrm>
          <a:prstGeom prst="rect">
            <a:avLst/>
          </a:prstGeom>
          <a:noFill/>
        </p:spPr>
        <p:txBody>
          <a:bodyPr wrap="square">
            <a:spAutoFit/>
          </a:bodyPr>
          <a:lstStyle/>
          <a:p>
            <a:pPr>
              <a:defRPr sz="1300">
                <a:solidFill>
                  <a:srgbClr val="1F2937"/>
                </a:solidFill>
              </a:defRPr>
            </a:pPr>
            <a:r>
              <a:rPr sz="1800" b="1">
                <a:solidFill>
                  <a:srgbClr val="1E3A8A"/>
                </a:solidFill>
                <a:latin typeface="Arial" panose="020B0604020202020204" pitchFamily="34" charset="0"/>
                <a:cs typeface="Arial" panose="020B0604020202020204" pitchFamily="34" charset="0"/>
              </a:rPr>
              <a:t> </a:t>
            </a:r>
            <a:r>
              <a:rPr lang="en-US" sz="1800" b="1">
                <a:solidFill>
                  <a:srgbClr val="1E3A8A"/>
                </a:solidFill>
                <a:latin typeface="Arial" panose="020B0604020202020204" pitchFamily="34" charset="0"/>
                <a:cs typeface="Arial" panose="020B0604020202020204" pitchFamily="34" charset="0"/>
              </a:rPr>
              <a:t>Bacterial Genome</a:t>
            </a:r>
            <a:endParaRPr lang="en-US" sz="1800" b="1">
              <a:solidFill>
                <a:srgbClr val="1E3A8A"/>
              </a:solidFill>
              <a:latin typeface="Arial" panose="020B0604020202020204" pitchFamily="34" charset="0"/>
              <a:cs typeface="Arial" panose="020B0604020202020204" pitchFamily="34" charset="0"/>
            </a:endParaRPr>
          </a:p>
          <a:p>
            <a:pPr>
              <a:defRPr sz="1300">
                <a:solidFill>
                  <a:srgbClr val="1F2937"/>
                </a:solidFill>
              </a:defRPr>
            </a:pPr>
            <a:endParaRPr lang="en-US" sz="1400" i="1">
              <a:latin typeface="Arial" panose="020B0604020202020204" pitchFamily="34" charset="0"/>
              <a:cs typeface="Arial" panose="020B0604020202020204" pitchFamily="34" charset="0"/>
            </a:endParaRPr>
          </a:p>
          <a:p>
            <a:pPr>
              <a:defRPr sz="1300">
                <a:solidFill>
                  <a:srgbClr val="1F2937"/>
                </a:solidFill>
              </a:defRPr>
            </a:pPr>
            <a:r>
              <a:rPr lang="en-US" altLang="en-US" sz="1600" i="1">
                <a:latin typeface="Arial" panose="020B0604020202020204" pitchFamily="34" charset="0"/>
                <a:cs typeface="Arial" panose="020B0604020202020204" pitchFamily="34" charset="0"/>
              </a:rPr>
              <a:t>Determines complete bacterial genome sequences for identification, characterization, and antimicrobial resistance analysis.</a:t>
            </a:r>
            <a:endParaRPr lang="en-US" altLang="en-US" sz="1600" i="1">
              <a:latin typeface="Arial" panose="020B0604020202020204" pitchFamily="34" charset="0"/>
              <a:cs typeface="Arial" panose="020B0604020202020204" pitchFamily="34" charset="0"/>
            </a:endParaRPr>
          </a:p>
        </p:txBody>
      </p:sp>
      <p:sp>
        <p:nvSpPr>
          <p:cNvPr id="8" name="TextBox 7"/>
          <p:cNvSpPr txBox="1"/>
          <p:nvPr/>
        </p:nvSpPr>
        <p:spPr>
          <a:xfrm>
            <a:off x="2253615" y="5659120"/>
            <a:ext cx="9791065" cy="1076325"/>
          </a:xfrm>
          <a:prstGeom prst="rect">
            <a:avLst/>
          </a:prstGeom>
          <a:noFill/>
        </p:spPr>
        <p:txBody>
          <a:bodyPr wrap="square">
            <a:spAutoFit/>
          </a:bodyPr>
          <a:lstStyle/>
          <a:p>
            <a:pPr>
              <a:defRPr sz="1300">
                <a:solidFill>
                  <a:srgbClr val="1F2937"/>
                </a:solidFill>
              </a:defRPr>
            </a:pPr>
            <a:r>
              <a:rPr sz="1800" b="1">
                <a:solidFill>
                  <a:srgbClr val="1E3A8A"/>
                </a:solidFill>
                <a:latin typeface="Arial" panose="020B0604020202020204" pitchFamily="34" charset="0"/>
                <a:cs typeface="Arial" panose="020B0604020202020204" pitchFamily="34" charset="0"/>
              </a:rPr>
              <a:t>Targeted Panels</a:t>
            </a:r>
            <a:r>
              <a:rPr sz="1800" b="1">
                <a:latin typeface="Arial" panose="020B0604020202020204" pitchFamily="34" charset="0"/>
                <a:cs typeface="Arial" panose="020B0604020202020204" pitchFamily="34" charset="0"/>
              </a:rPr>
              <a:t> </a:t>
            </a:r>
            <a:endParaRPr sz="1800" b="1">
              <a:latin typeface="Arial" panose="020B0604020202020204" pitchFamily="34" charset="0"/>
              <a:cs typeface="Arial" panose="020B0604020202020204" pitchFamily="34" charset="0"/>
            </a:endParaRPr>
          </a:p>
          <a:p>
            <a:pPr>
              <a:defRPr sz="1300">
                <a:solidFill>
                  <a:srgbClr val="1F2937"/>
                </a:solidFill>
              </a:defRPr>
            </a:pPr>
            <a:endParaRPr sz="1400">
              <a:latin typeface="Arial" panose="020B0604020202020204" pitchFamily="34" charset="0"/>
              <a:cs typeface="Arial" panose="020B0604020202020204" pitchFamily="34" charset="0"/>
            </a:endParaRPr>
          </a:p>
          <a:p>
            <a:pPr>
              <a:defRPr sz="1300">
                <a:solidFill>
                  <a:srgbClr val="1F2937"/>
                </a:solidFill>
              </a:defRPr>
            </a:pPr>
            <a:r>
              <a:rPr lang="en-US" altLang="en-US" sz="1600" i="1">
                <a:latin typeface="Arial" panose="020B0604020202020204" pitchFamily="34" charset="0"/>
                <a:cs typeface="Arial" panose="020B0604020202020204" pitchFamily="34" charset="0"/>
              </a:rPr>
              <a:t>Focused sequencing of selected genes or genomic regions associated with specific diseases, biomarkers, or research questions.</a:t>
            </a:r>
            <a:endParaRPr lang="en-US" altLang="en-US" sz="1600" i="1">
              <a:latin typeface="Arial" panose="020B0604020202020204" pitchFamily="34" charset="0"/>
              <a:cs typeface="Arial" panose="020B0604020202020204" pitchFamily="34" charset="0"/>
            </a:endParaRPr>
          </a:p>
        </p:txBody>
      </p:sp>
      <p:grpSp>
        <p:nvGrpSpPr>
          <p:cNvPr id="16" name="Group 15"/>
          <p:cNvGrpSpPr/>
          <p:nvPr/>
        </p:nvGrpSpPr>
        <p:grpSpPr>
          <a:xfrm>
            <a:off x="195580" y="943610"/>
            <a:ext cx="1800860" cy="462915"/>
            <a:chOff x="6546" y="4812"/>
            <a:chExt cx="2352" cy="517"/>
          </a:xfrm>
        </p:grpSpPr>
        <p:pic>
          <p:nvPicPr>
            <p:cNvPr id="11" name="Image 0" descr="preencoded.png"/>
            <p:cNvPicPr>
              <a:picLocks noChangeAspect="1"/>
            </p:cNvPicPr>
            <p:nvPr>
              <p:custDataLst>
                <p:tags r:id="rId1"/>
              </p:custDataLst>
            </p:nvPr>
          </p:nvPicPr>
          <p:blipFill>
            <a:blip r:embed="rId2"/>
            <a:stretch>
              <a:fillRect/>
            </a:stretch>
          </p:blipFill>
          <p:spPr>
            <a:xfrm>
              <a:off x="6546" y="4931"/>
              <a:ext cx="2352" cy="398"/>
            </a:xfrm>
            <a:prstGeom prst="rect">
              <a:avLst/>
            </a:prstGeom>
          </p:spPr>
        </p:pic>
        <p:sp>
          <p:nvSpPr>
            <p:cNvPr id="12" name="Text 0"/>
            <p:cNvSpPr/>
            <p:nvPr/>
          </p:nvSpPr>
          <p:spPr>
            <a:xfrm>
              <a:off x="6647" y="4812"/>
              <a:ext cx="902" cy="465"/>
            </a:xfrm>
            <a:prstGeom prst="rect">
              <a:avLst/>
            </a:prstGeom>
            <a:noFill/>
          </p:spPr>
          <p:txBody>
            <a:bodyPr wrap="square" lIns="0" tIns="0" rIns="0" bIns="0" rtlCol="0" anchor="t"/>
            <a:lstStyle/>
            <a:p>
              <a:pPr marL="0" indent="0" algn="ctr">
                <a:lnSpc>
                  <a:spcPct val="97000"/>
                </a:lnSpc>
                <a:buNone/>
              </a:pPr>
              <a:r>
                <a:rPr lang="en-US" sz="960" b="1" dirty="0">
                  <a:solidFill>
                    <a:srgbClr val="0784F5"/>
                  </a:solidFill>
                  <a:latin typeface="Roboto" pitchFamily="34" charset="0"/>
                  <a:ea typeface="Roboto" pitchFamily="34" charset="-122"/>
                  <a:cs typeface="Roboto" pitchFamily="34" charset="-120"/>
                </a:rPr>
                <a:t>Exon 1</a:t>
              </a:r>
              <a:endParaRPr lang="en-US" sz="960" dirty="0"/>
            </a:p>
          </p:txBody>
        </p:sp>
        <p:sp>
          <p:nvSpPr>
            <p:cNvPr id="13" name="Text 1"/>
            <p:cNvSpPr/>
            <p:nvPr/>
          </p:nvSpPr>
          <p:spPr>
            <a:xfrm>
              <a:off x="7724" y="4812"/>
              <a:ext cx="678" cy="465"/>
            </a:xfrm>
            <a:prstGeom prst="rect">
              <a:avLst/>
            </a:prstGeom>
            <a:noFill/>
          </p:spPr>
          <p:txBody>
            <a:bodyPr wrap="square" lIns="0" tIns="0" rIns="0" bIns="0" rtlCol="0" anchor="t"/>
            <a:lstStyle/>
            <a:p>
              <a:pPr marL="0" indent="0" algn="ctr">
                <a:lnSpc>
                  <a:spcPct val="97000"/>
                </a:lnSpc>
                <a:buNone/>
              </a:pPr>
              <a:r>
                <a:rPr lang="en-US" sz="960" b="1" dirty="0">
                  <a:solidFill>
                    <a:srgbClr val="0784F5"/>
                  </a:solidFill>
                  <a:latin typeface="Roboto" pitchFamily="34" charset="0"/>
                  <a:ea typeface="Roboto" pitchFamily="34" charset="-122"/>
                  <a:cs typeface="Roboto" pitchFamily="34" charset="-120"/>
                </a:rPr>
                <a:t>Exon N</a:t>
              </a:r>
              <a:endParaRPr lang="en-US" sz="960" dirty="0"/>
            </a:p>
          </p:txBody>
        </p:sp>
        <p:pic>
          <p:nvPicPr>
            <p:cNvPr id="14" name="Image 1" descr="preencoded.png"/>
            <p:cNvPicPr>
              <a:picLocks noChangeAspect="1"/>
            </p:cNvPicPr>
            <p:nvPr>
              <p:custDataLst>
                <p:tags r:id="rId3"/>
              </p:custDataLst>
            </p:nvPr>
          </p:nvPicPr>
          <p:blipFill>
            <a:blip r:embed="rId4"/>
            <a:stretch>
              <a:fillRect/>
            </a:stretch>
          </p:blipFill>
          <p:spPr>
            <a:xfrm>
              <a:off x="6833" y="4969"/>
              <a:ext cx="466" cy="317"/>
            </a:xfrm>
            <a:prstGeom prst="rect">
              <a:avLst/>
            </a:prstGeom>
          </p:spPr>
        </p:pic>
        <p:pic>
          <p:nvPicPr>
            <p:cNvPr id="15" name="Image 2" descr="preencoded.png"/>
            <p:cNvPicPr>
              <a:picLocks noChangeAspect="1"/>
            </p:cNvPicPr>
            <p:nvPr>
              <p:custDataLst>
                <p:tags r:id="rId5"/>
              </p:custDataLst>
            </p:nvPr>
          </p:nvPicPr>
          <p:blipFill>
            <a:blip r:embed="rId6"/>
            <a:stretch>
              <a:fillRect/>
            </a:stretch>
          </p:blipFill>
          <p:spPr>
            <a:xfrm>
              <a:off x="7638" y="4969"/>
              <a:ext cx="830" cy="317"/>
            </a:xfrm>
            <a:prstGeom prst="rect">
              <a:avLst/>
            </a:prstGeom>
          </p:spPr>
        </p:pic>
      </p:grpSp>
      <p:grpSp>
        <p:nvGrpSpPr>
          <p:cNvPr id="17" name="Group 16"/>
          <p:cNvGrpSpPr/>
          <p:nvPr/>
        </p:nvGrpSpPr>
        <p:grpSpPr>
          <a:xfrm>
            <a:off x="-41275" y="5935345"/>
            <a:ext cx="1910715" cy="356870"/>
            <a:chOff x="8137" y="5560"/>
            <a:chExt cx="3258" cy="782"/>
          </a:xfrm>
        </p:grpSpPr>
        <p:pic>
          <p:nvPicPr>
            <p:cNvPr id="23" name="Image 16" descr="preencoded.png"/>
            <p:cNvPicPr>
              <a:picLocks noChangeAspect="1"/>
            </p:cNvPicPr>
            <p:nvPr>
              <p:custDataLst>
                <p:tags r:id="rId7"/>
              </p:custDataLst>
            </p:nvPr>
          </p:nvPicPr>
          <p:blipFill>
            <a:blip r:embed="rId8"/>
            <a:stretch>
              <a:fillRect/>
            </a:stretch>
          </p:blipFill>
          <p:spPr>
            <a:xfrm>
              <a:off x="8137" y="5876"/>
              <a:ext cx="3259" cy="466"/>
            </a:xfrm>
            <a:prstGeom prst="rect">
              <a:avLst/>
            </a:prstGeom>
          </p:spPr>
        </p:pic>
        <p:pic>
          <p:nvPicPr>
            <p:cNvPr id="24" name="Image 17" descr="preencoded.png"/>
            <p:cNvPicPr>
              <a:picLocks noChangeAspect="1"/>
            </p:cNvPicPr>
            <p:nvPr>
              <p:custDataLst>
                <p:tags r:id="rId9"/>
              </p:custDataLst>
            </p:nvPr>
          </p:nvPicPr>
          <p:blipFill>
            <a:blip r:embed="rId10"/>
            <a:stretch>
              <a:fillRect/>
            </a:stretch>
          </p:blipFill>
          <p:spPr>
            <a:xfrm>
              <a:off x="8687" y="5903"/>
              <a:ext cx="298" cy="403"/>
            </a:xfrm>
            <a:prstGeom prst="rect">
              <a:avLst/>
            </a:prstGeom>
          </p:spPr>
        </p:pic>
        <p:sp>
          <p:nvSpPr>
            <p:cNvPr id="25" name="Text 5"/>
            <p:cNvSpPr/>
            <p:nvPr/>
          </p:nvSpPr>
          <p:spPr>
            <a:xfrm>
              <a:off x="8464" y="5671"/>
              <a:ext cx="699" cy="261"/>
            </a:xfrm>
            <a:prstGeom prst="rect">
              <a:avLst/>
            </a:prstGeom>
            <a:noFill/>
          </p:spPr>
          <p:txBody>
            <a:bodyPr wrap="square" lIns="0" tIns="0" rIns="0" bIns="0" rtlCol="0" anchor="t"/>
            <a:lstStyle/>
            <a:p>
              <a:pPr marL="0" indent="0" algn="ctr">
                <a:lnSpc>
                  <a:spcPct val="97000"/>
                </a:lnSpc>
                <a:buNone/>
              </a:pPr>
              <a:r>
                <a:rPr lang="en-US" sz="1040" b="1" dirty="0">
                  <a:solidFill>
                    <a:srgbClr val="489FA7"/>
                  </a:solidFill>
                  <a:latin typeface="Roboto" pitchFamily="34" charset="0"/>
                  <a:ea typeface="Roboto" pitchFamily="34" charset="-122"/>
                  <a:cs typeface="Roboto" pitchFamily="34" charset="-120"/>
                </a:rPr>
                <a:t>Gene 1</a:t>
              </a:r>
              <a:endParaRPr lang="en-US" sz="1040" dirty="0"/>
            </a:p>
          </p:txBody>
        </p:sp>
        <p:sp>
          <p:nvSpPr>
            <p:cNvPr id="26" name="Text 6"/>
            <p:cNvSpPr/>
            <p:nvPr/>
          </p:nvSpPr>
          <p:spPr>
            <a:xfrm>
              <a:off x="10330" y="5671"/>
              <a:ext cx="748" cy="261"/>
            </a:xfrm>
            <a:prstGeom prst="rect">
              <a:avLst/>
            </a:prstGeom>
            <a:noFill/>
          </p:spPr>
          <p:txBody>
            <a:bodyPr wrap="square" lIns="0" tIns="0" rIns="0" bIns="0" rtlCol="0" anchor="t"/>
            <a:lstStyle/>
            <a:p>
              <a:pPr marL="0" indent="0" algn="ctr">
                <a:lnSpc>
                  <a:spcPct val="97000"/>
                </a:lnSpc>
                <a:buNone/>
              </a:pPr>
              <a:r>
                <a:rPr lang="en-US" sz="1040" b="1" dirty="0">
                  <a:solidFill>
                    <a:srgbClr val="489FA7"/>
                  </a:solidFill>
                  <a:latin typeface="Roboto" pitchFamily="34" charset="0"/>
                  <a:ea typeface="Roboto" pitchFamily="34" charset="-122"/>
                  <a:cs typeface="Roboto" pitchFamily="34" charset="-120"/>
                </a:rPr>
                <a:t>Gene N</a:t>
              </a:r>
              <a:endParaRPr lang="en-US" sz="1040" dirty="0"/>
            </a:p>
          </p:txBody>
        </p:sp>
        <p:pic>
          <p:nvPicPr>
            <p:cNvPr id="27" name="Image 18" descr="preencoded.png"/>
            <p:cNvPicPr>
              <a:picLocks noChangeAspect="1"/>
            </p:cNvPicPr>
            <p:nvPr>
              <p:custDataLst>
                <p:tags r:id="rId11"/>
              </p:custDataLst>
            </p:nvPr>
          </p:nvPicPr>
          <p:blipFill>
            <a:blip r:embed="rId12"/>
            <a:stretch>
              <a:fillRect/>
            </a:stretch>
          </p:blipFill>
          <p:spPr>
            <a:xfrm>
              <a:off x="9386" y="5913"/>
              <a:ext cx="307" cy="403"/>
            </a:xfrm>
            <a:prstGeom prst="rect">
              <a:avLst/>
            </a:prstGeom>
          </p:spPr>
        </p:pic>
        <p:pic>
          <p:nvPicPr>
            <p:cNvPr id="28" name="Image 19" descr="preencoded.png"/>
            <p:cNvPicPr>
              <a:picLocks noChangeAspect="1"/>
            </p:cNvPicPr>
            <p:nvPr>
              <p:custDataLst>
                <p:tags r:id="rId13"/>
              </p:custDataLst>
            </p:nvPr>
          </p:nvPicPr>
          <p:blipFill>
            <a:blip r:embed="rId14"/>
            <a:stretch>
              <a:fillRect/>
            </a:stretch>
          </p:blipFill>
          <p:spPr>
            <a:xfrm>
              <a:off x="10530" y="5913"/>
              <a:ext cx="307" cy="403"/>
            </a:xfrm>
            <a:prstGeom prst="rect">
              <a:avLst/>
            </a:prstGeom>
          </p:spPr>
        </p:pic>
        <p:sp>
          <p:nvSpPr>
            <p:cNvPr id="29" name="Text 7"/>
            <p:cNvSpPr/>
            <p:nvPr/>
          </p:nvSpPr>
          <p:spPr>
            <a:xfrm>
              <a:off x="9279" y="5661"/>
              <a:ext cx="686" cy="261"/>
            </a:xfrm>
            <a:prstGeom prst="rect">
              <a:avLst/>
            </a:prstGeom>
            <a:noFill/>
          </p:spPr>
          <p:txBody>
            <a:bodyPr wrap="square" lIns="0" tIns="0" rIns="0" bIns="0" rtlCol="0" anchor="t"/>
            <a:lstStyle/>
            <a:p>
              <a:pPr marL="0" indent="0" algn="ctr">
                <a:lnSpc>
                  <a:spcPct val="97000"/>
                </a:lnSpc>
                <a:buNone/>
              </a:pPr>
              <a:r>
                <a:rPr lang="en-US" sz="1040" b="1" dirty="0">
                  <a:solidFill>
                    <a:srgbClr val="489FA7"/>
                  </a:solidFill>
                  <a:latin typeface="Roboto" pitchFamily="34" charset="0"/>
                  <a:ea typeface="Roboto" pitchFamily="34" charset="-122"/>
                  <a:cs typeface="Roboto" pitchFamily="34" charset="-120"/>
                </a:rPr>
                <a:t>Gene 2</a:t>
              </a:r>
              <a:endParaRPr lang="en-US" sz="1040" dirty="0"/>
            </a:p>
          </p:txBody>
        </p:sp>
        <p:sp>
          <p:nvSpPr>
            <p:cNvPr id="30" name="Text 8"/>
            <p:cNvSpPr/>
            <p:nvPr/>
          </p:nvSpPr>
          <p:spPr>
            <a:xfrm>
              <a:off x="10020" y="5560"/>
              <a:ext cx="256" cy="339"/>
            </a:xfrm>
            <a:prstGeom prst="rect">
              <a:avLst/>
            </a:prstGeom>
            <a:noFill/>
          </p:spPr>
          <p:txBody>
            <a:bodyPr wrap="square" lIns="0" tIns="0" rIns="0" bIns="0" rtlCol="0" anchor="t"/>
            <a:lstStyle/>
            <a:p>
              <a:pPr marL="0" indent="0" algn="l">
                <a:lnSpc>
                  <a:spcPct val="97000"/>
                </a:lnSpc>
                <a:buNone/>
              </a:pPr>
              <a:r>
                <a:rPr lang="en-US" sz="1385" b="1" dirty="0">
                  <a:solidFill>
                    <a:srgbClr val="489FA7"/>
                  </a:solidFill>
                  <a:latin typeface="Roboto" pitchFamily="34" charset="0"/>
                  <a:ea typeface="Roboto" pitchFamily="34" charset="-122"/>
                  <a:cs typeface="Roboto" pitchFamily="34" charset="-120"/>
                </a:rPr>
                <a:t>...</a:t>
              </a:r>
              <a:endParaRPr lang="en-US" sz="1385" dirty="0"/>
            </a:p>
          </p:txBody>
        </p:sp>
      </p:grpSp>
      <p:pic>
        <p:nvPicPr>
          <p:cNvPr id="36" name="Image 25" descr="preencoded.png"/>
          <p:cNvPicPr>
            <a:picLocks noChangeAspect="1"/>
          </p:cNvPicPr>
          <p:nvPr>
            <p:custDataLst>
              <p:tags r:id="rId15"/>
            </p:custDataLst>
          </p:nvPr>
        </p:nvPicPr>
        <p:blipFill>
          <a:blip r:embed="rId16"/>
          <a:stretch>
            <a:fillRect/>
          </a:stretch>
        </p:blipFill>
        <p:spPr>
          <a:xfrm>
            <a:off x="339090" y="4527550"/>
            <a:ext cx="1149985" cy="753110"/>
          </a:xfrm>
          <a:prstGeom prst="rect">
            <a:avLst/>
          </a:prstGeom>
        </p:spPr>
      </p:pic>
      <p:pic>
        <p:nvPicPr>
          <p:cNvPr id="34" name="Image 23" descr="preencoded.png"/>
          <p:cNvPicPr>
            <a:picLocks noChangeAspect="1"/>
          </p:cNvPicPr>
          <p:nvPr>
            <p:custDataLst>
              <p:tags r:id="rId17"/>
            </p:custDataLst>
          </p:nvPr>
        </p:nvPicPr>
        <p:blipFill>
          <a:blip r:embed="rId18"/>
          <a:stretch>
            <a:fillRect/>
          </a:stretch>
        </p:blipFill>
        <p:spPr>
          <a:xfrm>
            <a:off x="456721" y="3147510"/>
            <a:ext cx="954024" cy="954024"/>
          </a:xfrm>
          <a:prstGeom prst="rect">
            <a:avLst/>
          </a:prstGeom>
        </p:spPr>
      </p:pic>
      <p:pic>
        <p:nvPicPr>
          <p:cNvPr id="31" name="Image 20" descr="preencoded.png"/>
          <p:cNvPicPr>
            <a:picLocks noChangeAspect="1"/>
          </p:cNvPicPr>
          <p:nvPr>
            <p:custDataLst>
              <p:tags r:id="rId19"/>
            </p:custDataLst>
          </p:nvPr>
        </p:nvPicPr>
        <p:blipFill>
          <a:blip r:embed="rId20"/>
          <a:stretch>
            <a:fillRect/>
          </a:stretch>
        </p:blipFill>
        <p:spPr>
          <a:xfrm>
            <a:off x="456165" y="1855343"/>
            <a:ext cx="954024" cy="954024"/>
          </a:xfrm>
          <a:prstGeom prst="rect">
            <a:avLst/>
          </a:prstGeom>
        </p:spPr>
      </p:pic>
      <p:sp>
        <p:nvSpPr>
          <p:cNvPr id="9" name="Right Arrow 8"/>
          <p:cNvSpPr/>
          <p:nvPr/>
        </p:nvSpPr>
        <p:spPr>
          <a:xfrm>
            <a:off x="1957705" y="943610"/>
            <a:ext cx="295275" cy="192405"/>
          </a:xfrm>
          <a:prstGeom prst="rightArrow">
            <a:avLst/>
          </a:prstGeom>
          <a:solidFill>
            <a:srgbClr val="1E3A8A"/>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8" name="Right Arrow 17"/>
          <p:cNvSpPr/>
          <p:nvPr/>
        </p:nvSpPr>
        <p:spPr>
          <a:xfrm>
            <a:off x="1905635" y="2087880"/>
            <a:ext cx="295275" cy="192405"/>
          </a:xfrm>
          <a:prstGeom prst="rightArrow">
            <a:avLst/>
          </a:prstGeom>
          <a:solidFill>
            <a:srgbClr val="1E3A8A"/>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9" name="Right Arrow 18"/>
          <p:cNvSpPr/>
          <p:nvPr/>
        </p:nvSpPr>
        <p:spPr>
          <a:xfrm>
            <a:off x="1905635" y="3147695"/>
            <a:ext cx="295275" cy="192405"/>
          </a:xfrm>
          <a:prstGeom prst="rightArrow">
            <a:avLst/>
          </a:prstGeom>
          <a:solidFill>
            <a:srgbClr val="1E3A8A"/>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0" name="Right Arrow 19"/>
          <p:cNvSpPr/>
          <p:nvPr/>
        </p:nvSpPr>
        <p:spPr>
          <a:xfrm>
            <a:off x="1901825" y="5744845"/>
            <a:ext cx="295275" cy="192405"/>
          </a:xfrm>
          <a:prstGeom prst="rightArrow">
            <a:avLst/>
          </a:prstGeom>
          <a:solidFill>
            <a:srgbClr val="1E3A8A"/>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1" name="Right Arrow 20"/>
          <p:cNvSpPr/>
          <p:nvPr/>
        </p:nvSpPr>
        <p:spPr>
          <a:xfrm>
            <a:off x="1905635" y="4478655"/>
            <a:ext cx="295275" cy="192405"/>
          </a:xfrm>
          <a:prstGeom prst="rightArrow">
            <a:avLst/>
          </a:prstGeom>
          <a:solidFill>
            <a:srgbClr val="1E3A8A"/>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1981200" y="365760"/>
            <a:ext cx="5777865" cy="706755"/>
          </a:xfrm>
          <a:prstGeom prst="rect">
            <a:avLst/>
          </a:prstGeom>
          <a:noFill/>
        </p:spPr>
        <p:txBody>
          <a:bodyPr wrap="none">
            <a:spAutoFit/>
          </a:bodyPr>
          <a:lstStyle/>
          <a:p>
            <a:pPr>
              <a:defRPr sz="4000" b="1">
                <a:solidFill>
                  <a:srgbClr val="1E3A8A"/>
                </a:solidFill>
              </a:defRPr>
            </a:pPr>
            <a:r>
              <a:t>Current Projects &amp; Activity</a:t>
            </a:r>
          </a:p>
        </p:txBody>
      </p:sp>
      <p:sp>
        <p:nvSpPr>
          <p:cNvPr id="3" name="Rectangle 2"/>
          <p:cNvSpPr/>
          <p:nvPr/>
        </p:nvSpPr>
        <p:spPr>
          <a:xfrm>
            <a:off x="1981200" y="960120"/>
            <a:ext cx="5777865" cy="91440"/>
          </a:xfrm>
          <a:prstGeom prst="rect">
            <a:avLst/>
          </a:prstGeom>
          <a:solidFill>
            <a:srgbClr val="0D9488"/>
          </a:solidFill>
          <a:ln>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2164080" y="1710690"/>
            <a:ext cx="1828800" cy="2011680"/>
          </a:xfrm>
          <a:prstGeom prst="rect">
            <a:avLst/>
          </a:prstGeom>
          <a:solidFill>
            <a:srgbClr val="F3F4F6"/>
          </a:solidFill>
          <a:ln w="38100">
            <a:solidFill>
              <a:srgbClr val="3B82F6"/>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2832417" y="1893570"/>
            <a:ext cx="492125" cy="829945"/>
          </a:xfrm>
          <a:prstGeom prst="rect">
            <a:avLst/>
          </a:prstGeom>
          <a:noFill/>
        </p:spPr>
        <p:txBody>
          <a:bodyPr wrap="none">
            <a:spAutoFit/>
          </a:bodyPr>
          <a:lstStyle/>
          <a:p>
            <a:pPr algn="ctr">
              <a:defRPr sz="4800" b="1">
                <a:solidFill>
                  <a:srgbClr val="0D9488"/>
                </a:solidFill>
              </a:defRPr>
            </a:pPr>
            <a:r>
              <a:rPr lang="en-US"/>
              <a:t>2</a:t>
            </a:r>
            <a:endParaRPr lang="en-US"/>
          </a:p>
        </p:txBody>
      </p:sp>
      <p:sp>
        <p:nvSpPr>
          <p:cNvPr id="6" name="TextBox 5"/>
          <p:cNvSpPr txBox="1"/>
          <p:nvPr/>
        </p:nvSpPr>
        <p:spPr>
          <a:xfrm>
            <a:off x="2255519" y="2990850"/>
            <a:ext cx="1645920" cy="537210"/>
          </a:xfrm>
          <a:prstGeom prst="rect">
            <a:avLst/>
          </a:prstGeom>
          <a:noFill/>
        </p:spPr>
        <p:txBody>
          <a:bodyPr wrap="square">
            <a:spAutoFit/>
          </a:bodyPr>
          <a:lstStyle/>
          <a:p>
            <a:pPr algn="ctr">
              <a:defRPr sz="1100" b="1">
                <a:solidFill>
                  <a:srgbClr val="1E3A8A"/>
                </a:solidFill>
              </a:defRPr>
            </a:pPr>
            <a:r>
              <a:t>Completed</a:t>
            </a:r>
          </a:p>
          <a:p>
            <a:r>
              <a:t>Project</a:t>
            </a:r>
            <a:r>
              <a:rPr lang="en-US"/>
              <a:t>s</a:t>
            </a:r>
            <a:endParaRPr lang="en-US"/>
          </a:p>
        </p:txBody>
      </p:sp>
      <p:sp>
        <p:nvSpPr>
          <p:cNvPr id="7" name="Rectangle 6"/>
          <p:cNvSpPr/>
          <p:nvPr/>
        </p:nvSpPr>
        <p:spPr>
          <a:xfrm>
            <a:off x="4221480" y="1710690"/>
            <a:ext cx="1828800" cy="2011680"/>
          </a:xfrm>
          <a:prstGeom prst="rect">
            <a:avLst/>
          </a:prstGeom>
          <a:solidFill>
            <a:srgbClr val="F3F4F6"/>
          </a:solidFill>
          <a:ln w="38100">
            <a:solidFill>
              <a:srgbClr val="3B82F6"/>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4738053" y="1893570"/>
            <a:ext cx="795655" cy="829945"/>
          </a:xfrm>
          <a:prstGeom prst="rect">
            <a:avLst/>
          </a:prstGeom>
          <a:noFill/>
        </p:spPr>
        <p:txBody>
          <a:bodyPr wrap="none">
            <a:spAutoFit/>
          </a:bodyPr>
          <a:lstStyle/>
          <a:p>
            <a:pPr algn="ctr">
              <a:defRPr sz="4800" b="1">
                <a:solidFill>
                  <a:srgbClr val="0D9488"/>
                </a:solidFill>
              </a:defRPr>
            </a:pPr>
            <a:r>
              <a:rPr lang="en-US"/>
              <a:t>8</a:t>
            </a:r>
            <a:r>
              <a:t>+</a:t>
            </a:r>
          </a:p>
        </p:txBody>
      </p:sp>
      <p:sp>
        <p:nvSpPr>
          <p:cNvPr id="9" name="TextBox 8"/>
          <p:cNvSpPr txBox="1"/>
          <p:nvPr/>
        </p:nvSpPr>
        <p:spPr>
          <a:xfrm>
            <a:off x="4312920" y="2990850"/>
            <a:ext cx="1645920" cy="537210"/>
          </a:xfrm>
          <a:prstGeom prst="rect">
            <a:avLst/>
          </a:prstGeom>
          <a:noFill/>
        </p:spPr>
        <p:txBody>
          <a:bodyPr wrap="square">
            <a:spAutoFit/>
          </a:bodyPr>
          <a:lstStyle/>
          <a:p>
            <a:pPr algn="ctr">
              <a:defRPr sz="1100" b="1">
                <a:solidFill>
                  <a:srgbClr val="1E3A8A"/>
                </a:solidFill>
              </a:defRPr>
            </a:pPr>
            <a:r>
              <a:t>Ongoing</a:t>
            </a:r>
          </a:p>
          <a:p>
            <a:r>
              <a:t>Projects</a:t>
            </a:r>
          </a:p>
        </p:txBody>
      </p:sp>
      <p:sp>
        <p:nvSpPr>
          <p:cNvPr id="10" name="Rectangle 9"/>
          <p:cNvSpPr/>
          <p:nvPr/>
        </p:nvSpPr>
        <p:spPr>
          <a:xfrm>
            <a:off x="8336280" y="1710690"/>
            <a:ext cx="1828800" cy="2011680"/>
          </a:xfrm>
          <a:prstGeom prst="rect">
            <a:avLst/>
          </a:prstGeom>
          <a:solidFill>
            <a:srgbClr val="F3F4F6"/>
          </a:solidFill>
          <a:ln w="38100">
            <a:solidFill>
              <a:srgbClr val="3B82F6"/>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TextBox 10"/>
          <p:cNvSpPr txBox="1"/>
          <p:nvPr/>
        </p:nvSpPr>
        <p:spPr>
          <a:xfrm>
            <a:off x="9004618" y="1893570"/>
            <a:ext cx="492125" cy="829945"/>
          </a:xfrm>
          <a:prstGeom prst="rect">
            <a:avLst/>
          </a:prstGeom>
          <a:noFill/>
        </p:spPr>
        <p:txBody>
          <a:bodyPr wrap="none">
            <a:spAutoFit/>
          </a:bodyPr>
          <a:lstStyle/>
          <a:p>
            <a:pPr algn="ctr">
              <a:defRPr sz="4800" b="1">
                <a:solidFill>
                  <a:srgbClr val="0D9488"/>
                </a:solidFill>
              </a:defRPr>
            </a:pPr>
            <a:r>
              <a:rPr lang="en-US"/>
              <a:t>7</a:t>
            </a:r>
            <a:endParaRPr lang="en-US"/>
          </a:p>
        </p:txBody>
      </p:sp>
      <p:sp>
        <p:nvSpPr>
          <p:cNvPr id="12" name="TextBox 11"/>
          <p:cNvSpPr txBox="1"/>
          <p:nvPr/>
        </p:nvSpPr>
        <p:spPr>
          <a:xfrm>
            <a:off x="8404225" y="2927350"/>
            <a:ext cx="1784350" cy="814705"/>
          </a:xfrm>
          <a:prstGeom prst="rect">
            <a:avLst/>
          </a:prstGeom>
          <a:noFill/>
        </p:spPr>
        <p:txBody>
          <a:bodyPr wrap="square">
            <a:spAutoFit/>
          </a:bodyPr>
          <a:lstStyle/>
          <a:p>
            <a:pPr algn="ctr">
              <a:defRPr sz="1100" b="1">
                <a:solidFill>
                  <a:srgbClr val="1E3A8A"/>
                </a:solidFill>
              </a:defRPr>
            </a:pPr>
            <a:r>
              <a:t>Committee</a:t>
            </a:r>
          </a:p>
          <a:p>
            <a:r>
              <a:rPr lang="en-US"/>
              <a:t>New </a:t>
            </a:r>
            <a:r>
              <a:t>Call Applications</a:t>
            </a:r>
          </a:p>
        </p:txBody>
      </p:sp>
      <p:sp>
        <p:nvSpPr>
          <p:cNvPr id="16" name="Rectangle 15"/>
          <p:cNvSpPr/>
          <p:nvPr/>
        </p:nvSpPr>
        <p:spPr>
          <a:xfrm>
            <a:off x="6279515" y="1710690"/>
            <a:ext cx="1828800" cy="2011680"/>
          </a:xfrm>
          <a:prstGeom prst="rect">
            <a:avLst/>
          </a:prstGeom>
          <a:solidFill>
            <a:srgbClr val="F3F4F6"/>
          </a:solidFill>
          <a:ln w="38100">
            <a:solidFill>
              <a:srgbClr val="3B82F6"/>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7" name="TextBox 7"/>
          <p:cNvSpPr txBox="1"/>
          <p:nvPr/>
        </p:nvSpPr>
        <p:spPr>
          <a:xfrm>
            <a:off x="6947853" y="1893570"/>
            <a:ext cx="492125" cy="829945"/>
          </a:xfrm>
          <a:prstGeom prst="rect">
            <a:avLst/>
          </a:prstGeom>
          <a:noFill/>
        </p:spPr>
        <p:txBody>
          <a:bodyPr wrap="none">
            <a:spAutoFit/>
          </a:bodyPr>
          <a:lstStyle/>
          <a:p>
            <a:pPr algn="ctr">
              <a:defRPr sz="4800" b="1">
                <a:solidFill>
                  <a:srgbClr val="0D9488"/>
                </a:solidFill>
              </a:defRPr>
            </a:pPr>
            <a:r>
              <a:rPr lang="en-US"/>
              <a:t>5</a:t>
            </a:r>
            <a:endParaRPr lang="en-US"/>
          </a:p>
        </p:txBody>
      </p:sp>
      <p:sp>
        <p:nvSpPr>
          <p:cNvPr id="18" name="TextBox 8"/>
          <p:cNvSpPr txBox="1"/>
          <p:nvPr/>
        </p:nvSpPr>
        <p:spPr>
          <a:xfrm>
            <a:off x="6338570" y="2958465"/>
            <a:ext cx="1769745" cy="537210"/>
          </a:xfrm>
          <a:prstGeom prst="rect">
            <a:avLst/>
          </a:prstGeom>
          <a:noFill/>
        </p:spPr>
        <p:txBody>
          <a:bodyPr wrap="square">
            <a:spAutoFit/>
          </a:bodyPr>
          <a:lstStyle/>
          <a:p>
            <a:pPr algn="ctr">
              <a:defRPr sz="1100" b="1">
                <a:solidFill>
                  <a:srgbClr val="1E3A8A"/>
                </a:solidFill>
              </a:defRPr>
            </a:pPr>
            <a:r>
              <a:rPr lang="en-US"/>
              <a:t>Collaborating </a:t>
            </a:r>
            <a:endParaRPr lang="en-US"/>
          </a:p>
          <a:p>
            <a:r>
              <a:rPr lang="en-US"/>
              <a:t>Research groups</a:t>
            </a:r>
            <a:endParaRPr lang="en-US"/>
          </a:p>
        </p:txBody>
      </p:sp>
      <p:pic>
        <p:nvPicPr>
          <p:cNvPr id="20" name="Picture 19"/>
          <p:cNvPicPr>
            <a:picLocks noChangeAspect="1"/>
          </p:cNvPicPr>
          <p:nvPr/>
        </p:nvPicPr>
        <p:blipFill>
          <a:blip r:embed="rId1"/>
          <a:stretch>
            <a:fillRect/>
          </a:stretch>
        </p:blipFill>
        <p:spPr>
          <a:xfrm>
            <a:off x="171450" y="4130675"/>
            <a:ext cx="3430905" cy="848995"/>
          </a:xfrm>
          <a:prstGeom prst="rect">
            <a:avLst/>
          </a:prstGeom>
        </p:spPr>
      </p:pic>
      <p:pic>
        <p:nvPicPr>
          <p:cNvPr id="21" name="Picture 20"/>
          <p:cNvPicPr>
            <a:picLocks noChangeAspect="1"/>
          </p:cNvPicPr>
          <p:nvPr/>
        </p:nvPicPr>
        <p:blipFill>
          <a:blip r:embed="rId2"/>
          <a:stretch>
            <a:fillRect/>
          </a:stretch>
        </p:blipFill>
        <p:spPr>
          <a:xfrm>
            <a:off x="1156970" y="5008245"/>
            <a:ext cx="1646555" cy="1654810"/>
          </a:xfrm>
          <a:prstGeom prst="rect">
            <a:avLst/>
          </a:prstGeom>
        </p:spPr>
      </p:pic>
      <p:pic>
        <p:nvPicPr>
          <p:cNvPr id="23" name="Picture 22"/>
          <p:cNvPicPr>
            <a:picLocks noChangeAspect="1"/>
          </p:cNvPicPr>
          <p:nvPr/>
        </p:nvPicPr>
        <p:blipFill>
          <a:blip r:embed="rId3"/>
          <a:stretch>
            <a:fillRect/>
          </a:stretch>
        </p:blipFill>
        <p:spPr>
          <a:xfrm>
            <a:off x="3368675" y="5582285"/>
            <a:ext cx="1977390" cy="758190"/>
          </a:xfrm>
          <a:prstGeom prst="rect">
            <a:avLst/>
          </a:prstGeom>
        </p:spPr>
      </p:pic>
      <p:sp>
        <p:nvSpPr>
          <p:cNvPr id="24" name="Text Box 23"/>
          <p:cNvSpPr txBox="1"/>
          <p:nvPr/>
        </p:nvSpPr>
        <p:spPr>
          <a:xfrm>
            <a:off x="6652895" y="5008245"/>
            <a:ext cx="4659630" cy="1076325"/>
          </a:xfrm>
          <a:prstGeom prst="rect">
            <a:avLst/>
          </a:prstGeom>
          <a:noFill/>
        </p:spPr>
        <p:txBody>
          <a:bodyPr wrap="square" rtlCol="0" anchor="t">
            <a:spAutoFit/>
          </a:bodyPr>
          <a:p>
            <a:pPr algn="ctr"/>
            <a:r>
              <a:rPr lang="en-US" altLang="en-US" sz="2400">
                <a:latin typeface="Arial" panose="020B0604020202020204" pitchFamily="34" charset="0"/>
                <a:cs typeface="Arial" panose="020B0604020202020204" pitchFamily="34" charset="0"/>
              </a:rPr>
              <a:t>Tiltle: </a:t>
            </a:r>
            <a:r>
              <a:rPr lang="en-US" altLang="en-US" sz="2000">
                <a:latin typeface="Arial" panose="020B0604020202020204" pitchFamily="34" charset="0"/>
                <a:cs typeface="Arial" panose="020B0604020202020204" pitchFamily="34" charset="0"/>
              </a:rPr>
              <a:t>Effects of environmental metal levels on</a:t>
            </a:r>
            <a:r>
              <a:rPr lang="en-US" altLang="en-US" sz="2000">
                <a:solidFill>
                  <a:srgbClr val="1E3A8A"/>
                </a:solidFill>
                <a:latin typeface="Arial" panose="020B0604020202020204" pitchFamily="34" charset="0"/>
                <a:cs typeface="Arial" panose="020B0604020202020204" pitchFamily="34" charset="0"/>
              </a:rPr>
              <a:t> </a:t>
            </a:r>
            <a:r>
              <a:rPr lang="en-US" altLang="en-US" sz="2000" b="1">
                <a:solidFill>
                  <a:srgbClr val="1E3A8A"/>
                </a:solidFill>
                <a:latin typeface="Arial" panose="020B0604020202020204" pitchFamily="34" charset="0"/>
                <a:cs typeface="Arial" panose="020B0604020202020204" pitchFamily="34" charset="0"/>
              </a:rPr>
              <a:t>soil metagenomics</a:t>
            </a:r>
            <a:r>
              <a:rPr lang="en-US" altLang="en-US" sz="2000">
                <a:latin typeface="Arial" panose="020B0604020202020204" pitchFamily="34" charset="0"/>
                <a:cs typeface="Arial" panose="020B0604020202020204" pitchFamily="34" charset="0"/>
              </a:rPr>
              <a:t> in urban Armenia</a:t>
            </a:r>
            <a:endParaRPr lang="en-US" altLang="en-US" sz="200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742315" y="1489710"/>
            <a:ext cx="10877550" cy="3969385"/>
          </a:xfrm>
          <a:prstGeom prst="rect">
            <a:avLst/>
          </a:prstGeom>
          <a:noFill/>
        </p:spPr>
        <p:txBody>
          <a:bodyPr wrap="square" rtlCol="0">
            <a:spAutoFit/>
          </a:bodyPr>
          <a:p>
            <a:r>
              <a:rPr lang="en-US" altLang="en-US"/>
              <a:t>Implement new sequencing protocols</a:t>
            </a:r>
            <a:endParaRPr lang="en-US" altLang="en-US"/>
          </a:p>
          <a:p>
            <a:r>
              <a:rPr lang="en-US" altLang="en-US"/>
              <a:t>(cfDNA sequencing, metagenomics, non-coding RNA sequencing, histone modification)</a:t>
            </a:r>
            <a:endParaRPr lang="en-US" altLang="en-US"/>
          </a:p>
          <a:p>
            <a:endParaRPr lang="en-US" altLang="en-US"/>
          </a:p>
          <a:p>
            <a:r>
              <a:rPr lang="en-US" altLang="en-US"/>
              <a:t>Establish data usage regulations and collaboration agreements</a:t>
            </a:r>
            <a:endParaRPr lang="en-US" altLang="en-US"/>
          </a:p>
          <a:p>
            <a:endParaRPr lang="en-US" altLang="en-US"/>
          </a:p>
          <a:p>
            <a:r>
              <a:rPr lang="en-US" altLang="en-US"/>
              <a:t>Increase the visibility and outreach of the core facility</a:t>
            </a:r>
            <a:endParaRPr lang="en-US" altLang="en-US"/>
          </a:p>
          <a:p>
            <a:endParaRPr lang="en-US" altLang="en-US"/>
          </a:p>
          <a:p>
            <a:r>
              <a:rPr lang="en-US" altLang="en-US"/>
              <a:t>Apply new international collaborative grants and partnerships</a:t>
            </a:r>
            <a:endParaRPr lang="en-US" altLang="en-US"/>
          </a:p>
          <a:p>
            <a:endParaRPr lang="en-US" altLang="en-US"/>
          </a:p>
          <a:p>
            <a:r>
              <a:rPr lang="en-US" altLang="en-US"/>
              <a:t>Strengthen training and user support program</a:t>
            </a:r>
            <a:endParaRPr lang="en-US" altLang="en-US"/>
          </a:p>
          <a:p>
            <a:endParaRPr lang="en-US" altLang="en-US"/>
          </a:p>
          <a:p>
            <a:r>
              <a:rPr lang="en-US" altLang="en-US">
                <a:sym typeface="+mn-ea"/>
              </a:rPr>
              <a:t>Apply for equipment grants to expand the multi-omics core facility to support the development </a:t>
            </a:r>
            <a:endParaRPr lang="en-US" altLang="en-US">
              <a:sym typeface="+mn-ea"/>
            </a:endParaRPr>
          </a:p>
          <a:p>
            <a:r>
              <a:rPr lang="en-US" altLang="en-US">
                <a:sym typeface="+mn-ea"/>
              </a:rPr>
              <a:t>of exposomics research capabilities (metallomics, promeomics, metabolomics)</a:t>
            </a:r>
            <a:endParaRPr lang="en-US" altLang="en-US"/>
          </a:p>
          <a:p>
            <a:endParaRPr lang="en-US" altLang="en-US"/>
          </a:p>
        </p:txBody>
      </p:sp>
      <p:sp>
        <p:nvSpPr>
          <p:cNvPr id="7" name="TextBox 1"/>
          <p:cNvSpPr txBox="1"/>
          <p:nvPr/>
        </p:nvSpPr>
        <p:spPr>
          <a:xfrm>
            <a:off x="351790" y="96520"/>
            <a:ext cx="9081770" cy="543560"/>
          </a:xfrm>
          <a:prstGeom prst="rect">
            <a:avLst/>
          </a:prstGeom>
          <a:noFill/>
        </p:spPr>
        <p:txBody>
          <a:bodyPr wrap="none">
            <a:noAutofit/>
          </a:bodyPr>
          <a:lstStyle/>
          <a:p>
            <a:pPr>
              <a:defRPr sz="4000" b="1">
                <a:solidFill>
                  <a:srgbClr val="1E3A8A"/>
                </a:solidFill>
              </a:defRPr>
            </a:pPr>
            <a:r>
              <a:rPr lang="en-US" altLang="en-US"/>
              <a:t>Future work</a:t>
            </a:r>
            <a:endParaRPr lang="en-US" altLang="en-US"/>
          </a:p>
        </p:txBody>
      </p:sp>
      <p:sp>
        <p:nvSpPr>
          <p:cNvPr id="8" name="Rectangle 7"/>
          <p:cNvSpPr/>
          <p:nvPr/>
        </p:nvSpPr>
        <p:spPr>
          <a:xfrm>
            <a:off x="394335" y="740410"/>
            <a:ext cx="11016615" cy="91440"/>
          </a:xfrm>
          <a:prstGeom prst="rect">
            <a:avLst/>
          </a:prstGeom>
          <a:solidFill>
            <a:srgbClr val="0D9488"/>
          </a:solidFill>
          <a:ln>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grpSp>
        <p:nvGrpSpPr>
          <p:cNvPr id="41" name="Group 40"/>
          <p:cNvGrpSpPr/>
          <p:nvPr/>
        </p:nvGrpSpPr>
        <p:grpSpPr>
          <a:xfrm>
            <a:off x="5186680" y="4605020"/>
            <a:ext cx="6433185" cy="1709420"/>
            <a:chOff x="3580" y="146"/>
            <a:chExt cx="10131" cy="2692"/>
          </a:xfrm>
        </p:grpSpPr>
        <p:pic>
          <p:nvPicPr>
            <p:cNvPr id="9" name="Image 5" descr="preencoded.png"/>
            <p:cNvPicPr>
              <a:picLocks noChangeAspect="1"/>
            </p:cNvPicPr>
            <p:nvPr>
              <p:custDataLst>
                <p:tags r:id="rId1"/>
              </p:custDataLst>
            </p:nvPr>
          </p:nvPicPr>
          <p:blipFill>
            <a:blip r:embed="rId2"/>
            <a:stretch>
              <a:fillRect/>
            </a:stretch>
          </p:blipFill>
          <p:spPr>
            <a:xfrm>
              <a:off x="3745" y="1919"/>
              <a:ext cx="1762" cy="696"/>
            </a:xfrm>
            <a:prstGeom prst="rect">
              <a:avLst/>
            </a:prstGeom>
          </p:spPr>
        </p:pic>
        <p:pic>
          <p:nvPicPr>
            <p:cNvPr id="10" name="Image 6" descr="preencoded.png"/>
            <p:cNvPicPr>
              <a:picLocks noChangeAspect="1"/>
            </p:cNvPicPr>
            <p:nvPr>
              <p:custDataLst>
                <p:tags r:id="rId3"/>
              </p:custDataLst>
            </p:nvPr>
          </p:nvPicPr>
          <p:blipFill>
            <a:blip r:embed="rId4"/>
            <a:stretch>
              <a:fillRect/>
            </a:stretch>
          </p:blipFill>
          <p:spPr>
            <a:xfrm>
              <a:off x="7270" y="1828"/>
              <a:ext cx="1171" cy="514"/>
            </a:xfrm>
            <a:prstGeom prst="rect">
              <a:avLst/>
            </a:prstGeom>
          </p:spPr>
        </p:pic>
        <p:pic>
          <p:nvPicPr>
            <p:cNvPr id="11" name="Image 7" descr="preencoded.png"/>
            <p:cNvPicPr>
              <a:picLocks noChangeAspect="1"/>
            </p:cNvPicPr>
            <p:nvPr>
              <p:custDataLst>
                <p:tags r:id="rId5"/>
              </p:custDataLst>
            </p:nvPr>
          </p:nvPicPr>
          <p:blipFill>
            <a:blip r:embed="rId6"/>
            <a:stretch>
              <a:fillRect/>
            </a:stretch>
          </p:blipFill>
          <p:spPr>
            <a:xfrm>
              <a:off x="6783" y="2042"/>
              <a:ext cx="1238" cy="432"/>
            </a:xfrm>
            <a:prstGeom prst="rect">
              <a:avLst/>
            </a:prstGeom>
          </p:spPr>
        </p:pic>
        <p:pic>
          <p:nvPicPr>
            <p:cNvPr id="12" name="Image 8" descr="preencoded.png"/>
            <p:cNvPicPr>
              <a:picLocks noChangeAspect="1"/>
            </p:cNvPicPr>
            <p:nvPr>
              <p:custDataLst>
                <p:tags r:id="rId7"/>
              </p:custDataLst>
            </p:nvPr>
          </p:nvPicPr>
          <p:blipFill>
            <a:blip r:embed="rId8"/>
            <a:stretch>
              <a:fillRect/>
            </a:stretch>
          </p:blipFill>
          <p:spPr>
            <a:xfrm>
              <a:off x="7283" y="2118"/>
              <a:ext cx="1238" cy="494"/>
            </a:xfrm>
            <a:prstGeom prst="rect">
              <a:avLst/>
            </a:prstGeom>
          </p:spPr>
        </p:pic>
        <p:pic>
          <p:nvPicPr>
            <p:cNvPr id="13" name="Image 9" descr="preencoded.png"/>
            <p:cNvPicPr>
              <a:picLocks noChangeAspect="1"/>
            </p:cNvPicPr>
            <p:nvPr>
              <p:custDataLst>
                <p:tags r:id="rId9"/>
              </p:custDataLst>
            </p:nvPr>
          </p:nvPicPr>
          <p:blipFill>
            <a:blip r:embed="rId10"/>
            <a:stretch>
              <a:fillRect/>
            </a:stretch>
          </p:blipFill>
          <p:spPr>
            <a:xfrm>
              <a:off x="9262" y="1679"/>
              <a:ext cx="566" cy="485"/>
            </a:xfrm>
            <a:prstGeom prst="rect">
              <a:avLst/>
            </a:prstGeom>
          </p:spPr>
        </p:pic>
        <p:pic>
          <p:nvPicPr>
            <p:cNvPr id="14" name="Image 10" descr="preencoded.png"/>
            <p:cNvPicPr>
              <a:picLocks noChangeAspect="1"/>
            </p:cNvPicPr>
            <p:nvPr>
              <p:custDataLst>
                <p:tags r:id="rId11"/>
              </p:custDataLst>
            </p:nvPr>
          </p:nvPicPr>
          <p:blipFill>
            <a:blip r:embed="rId12"/>
            <a:stretch>
              <a:fillRect/>
            </a:stretch>
          </p:blipFill>
          <p:spPr>
            <a:xfrm>
              <a:off x="8794" y="1679"/>
              <a:ext cx="566" cy="485"/>
            </a:xfrm>
            <a:prstGeom prst="rect">
              <a:avLst/>
            </a:prstGeom>
          </p:spPr>
        </p:pic>
        <p:pic>
          <p:nvPicPr>
            <p:cNvPr id="15" name="Image 11" descr="preencoded.png"/>
            <p:cNvPicPr>
              <a:picLocks noChangeAspect="1"/>
            </p:cNvPicPr>
            <p:nvPr>
              <p:custDataLst>
                <p:tags r:id="rId13"/>
              </p:custDataLst>
            </p:nvPr>
          </p:nvPicPr>
          <p:blipFill>
            <a:blip r:embed="rId14"/>
            <a:stretch>
              <a:fillRect/>
            </a:stretch>
          </p:blipFill>
          <p:spPr>
            <a:xfrm>
              <a:off x="9425" y="1960"/>
              <a:ext cx="710" cy="667"/>
            </a:xfrm>
            <a:prstGeom prst="rect">
              <a:avLst/>
            </a:prstGeom>
          </p:spPr>
        </p:pic>
        <p:pic>
          <p:nvPicPr>
            <p:cNvPr id="16" name="Image 12" descr="preencoded.png"/>
            <p:cNvPicPr>
              <a:picLocks noChangeAspect="1"/>
            </p:cNvPicPr>
            <p:nvPr>
              <p:custDataLst>
                <p:tags r:id="rId15"/>
              </p:custDataLst>
            </p:nvPr>
          </p:nvPicPr>
          <p:blipFill>
            <a:blip r:embed="rId16"/>
            <a:stretch>
              <a:fillRect/>
            </a:stretch>
          </p:blipFill>
          <p:spPr>
            <a:xfrm>
              <a:off x="8932" y="1960"/>
              <a:ext cx="710" cy="667"/>
            </a:xfrm>
            <a:prstGeom prst="rect">
              <a:avLst/>
            </a:prstGeom>
          </p:spPr>
        </p:pic>
        <p:pic>
          <p:nvPicPr>
            <p:cNvPr id="17" name="Image 13" descr="preencoded.png"/>
            <p:cNvPicPr>
              <a:picLocks noChangeAspect="1"/>
            </p:cNvPicPr>
            <p:nvPr>
              <p:custDataLst>
                <p:tags r:id="rId17"/>
              </p:custDataLst>
            </p:nvPr>
          </p:nvPicPr>
          <p:blipFill>
            <a:blip r:embed="rId18"/>
            <a:stretch>
              <a:fillRect/>
            </a:stretch>
          </p:blipFill>
          <p:spPr>
            <a:xfrm>
              <a:off x="9696" y="1619"/>
              <a:ext cx="662" cy="605"/>
            </a:xfrm>
            <a:prstGeom prst="rect">
              <a:avLst/>
            </a:prstGeom>
          </p:spPr>
        </p:pic>
        <p:sp>
          <p:nvSpPr>
            <p:cNvPr id="18" name="Text 2"/>
            <p:cNvSpPr/>
            <p:nvPr/>
          </p:nvSpPr>
          <p:spPr>
            <a:xfrm>
              <a:off x="3619" y="2632"/>
              <a:ext cx="1525" cy="183"/>
            </a:xfrm>
            <a:prstGeom prst="rect">
              <a:avLst/>
            </a:prstGeom>
            <a:noFill/>
          </p:spPr>
          <p:txBody>
            <a:bodyPr wrap="square" lIns="0" tIns="0" rIns="0" bIns="0" rtlCol="0" anchor="t"/>
            <a:lstStyle/>
            <a:p>
              <a:pPr marL="0" indent="0" algn="ctr">
                <a:lnSpc>
                  <a:spcPct val="97000"/>
                </a:lnSpc>
                <a:buNone/>
              </a:pPr>
              <a:r>
                <a:rPr lang="en-US" sz="1400" dirty="0">
                  <a:solidFill>
                    <a:srgbClr val="171717"/>
                  </a:solidFill>
                  <a:latin typeface="Arial" panose="020B0604020202020204" pitchFamily="34" charset="0"/>
                  <a:ea typeface="Roboto" pitchFamily="34" charset="-122"/>
                  <a:cs typeface="Arial" panose="020B0604020202020204" pitchFamily="34" charset="0"/>
                </a:rPr>
                <a:t>Genome</a:t>
              </a:r>
              <a:endParaRPr lang="en-US" sz="1400" dirty="0">
                <a:solidFill>
                  <a:srgbClr val="171717"/>
                </a:solidFill>
                <a:latin typeface="Arial" panose="020B0604020202020204" pitchFamily="34" charset="0"/>
                <a:ea typeface="Roboto" pitchFamily="34" charset="-122"/>
                <a:cs typeface="Arial" panose="020B0604020202020204" pitchFamily="34" charset="0"/>
              </a:endParaRPr>
            </a:p>
          </p:txBody>
        </p:sp>
        <p:sp>
          <p:nvSpPr>
            <p:cNvPr id="19" name="Text 3"/>
            <p:cNvSpPr/>
            <p:nvPr/>
          </p:nvSpPr>
          <p:spPr>
            <a:xfrm>
              <a:off x="6770" y="2605"/>
              <a:ext cx="1902" cy="183"/>
            </a:xfrm>
            <a:prstGeom prst="rect">
              <a:avLst/>
            </a:prstGeom>
            <a:noFill/>
          </p:spPr>
          <p:txBody>
            <a:bodyPr wrap="square" lIns="0" tIns="0" rIns="0" bIns="0" rtlCol="0" anchor="t"/>
            <a:lstStyle/>
            <a:p>
              <a:pPr marL="0" indent="0" algn="ctr">
                <a:lnSpc>
                  <a:spcPct val="97000"/>
                </a:lnSpc>
                <a:buNone/>
              </a:pPr>
              <a:r>
                <a:rPr lang="en-US" sz="1400" dirty="0">
                  <a:solidFill>
                    <a:srgbClr val="171717"/>
                  </a:solidFill>
                  <a:latin typeface="Arial" panose="020B0604020202020204" pitchFamily="34" charset="0"/>
                  <a:ea typeface="Roboto" pitchFamily="34" charset="-122"/>
                  <a:cs typeface="Arial" panose="020B0604020202020204" pitchFamily="34" charset="0"/>
                </a:rPr>
                <a:t>Transcriptome</a:t>
              </a:r>
              <a:endParaRPr lang="en-US" sz="1400" dirty="0">
                <a:solidFill>
                  <a:srgbClr val="171717"/>
                </a:solidFill>
                <a:latin typeface="Arial" panose="020B0604020202020204" pitchFamily="34" charset="0"/>
                <a:ea typeface="Roboto" pitchFamily="34" charset="-122"/>
                <a:cs typeface="Arial" panose="020B0604020202020204" pitchFamily="34" charset="0"/>
              </a:endParaRPr>
            </a:p>
          </p:txBody>
        </p:sp>
        <p:sp>
          <p:nvSpPr>
            <p:cNvPr id="20" name="Text 4"/>
            <p:cNvSpPr/>
            <p:nvPr/>
          </p:nvSpPr>
          <p:spPr>
            <a:xfrm>
              <a:off x="8803" y="2605"/>
              <a:ext cx="1459" cy="183"/>
            </a:xfrm>
            <a:prstGeom prst="rect">
              <a:avLst/>
            </a:prstGeom>
            <a:noFill/>
          </p:spPr>
          <p:txBody>
            <a:bodyPr wrap="square" lIns="0" tIns="0" rIns="0" bIns="0" rtlCol="0" anchor="t"/>
            <a:lstStyle/>
            <a:p>
              <a:pPr marL="0" indent="0" algn="ctr">
                <a:lnSpc>
                  <a:spcPct val="97000"/>
                </a:lnSpc>
                <a:buNone/>
              </a:pPr>
              <a:r>
                <a:rPr lang="en-US" sz="1400" dirty="0">
                  <a:solidFill>
                    <a:srgbClr val="171717"/>
                  </a:solidFill>
                  <a:latin typeface="Arial" panose="020B0604020202020204" pitchFamily="34" charset="0"/>
                  <a:ea typeface="Roboto" pitchFamily="34" charset="-122"/>
                  <a:cs typeface="Arial" panose="020B0604020202020204" pitchFamily="34" charset="0"/>
                </a:rPr>
                <a:t>Proteome</a:t>
              </a:r>
              <a:endParaRPr lang="en-US" sz="1400" dirty="0">
                <a:solidFill>
                  <a:srgbClr val="171717"/>
                </a:solidFill>
                <a:latin typeface="Arial" panose="020B0604020202020204" pitchFamily="34" charset="0"/>
                <a:ea typeface="Roboto" pitchFamily="34" charset="-122"/>
                <a:cs typeface="Arial" panose="020B0604020202020204" pitchFamily="34" charset="0"/>
              </a:endParaRPr>
            </a:p>
          </p:txBody>
        </p:sp>
        <p:pic>
          <p:nvPicPr>
            <p:cNvPr id="21" name="Image 14" descr="preencoded.png"/>
            <p:cNvPicPr>
              <a:picLocks noChangeAspect="1"/>
            </p:cNvPicPr>
            <p:nvPr>
              <p:custDataLst>
                <p:tags r:id="rId19"/>
              </p:custDataLst>
            </p:nvPr>
          </p:nvPicPr>
          <p:blipFill>
            <a:blip r:embed="rId20"/>
            <a:stretch>
              <a:fillRect/>
            </a:stretch>
          </p:blipFill>
          <p:spPr>
            <a:xfrm>
              <a:off x="3580" y="146"/>
              <a:ext cx="9662" cy="1896"/>
            </a:xfrm>
            <a:prstGeom prst="rect">
              <a:avLst/>
            </a:prstGeom>
          </p:spPr>
        </p:pic>
        <p:pic>
          <p:nvPicPr>
            <p:cNvPr id="32" name="Image 21" descr="preencoded.png"/>
            <p:cNvPicPr>
              <a:picLocks noChangeAspect="1"/>
            </p:cNvPicPr>
            <p:nvPr>
              <p:custDataLst>
                <p:tags r:id="rId21"/>
              </p:custDataLst>
            </p:nvPr>
          </p:nvPicPr>
          <p:blipFill>
            <a:blip r:embed="rId22"/>
            <a:stretch>
              <a:fillRect/>
            </a:stretch>
          </p:blipFill>
          <p:spPr>
            <a:xfrm>
              <a:off x="5333" y="1590"/>
              <a:ext cx="1248" cy="1248"/>
            </a:xfrm>
            <a:prstGeom prst="rect">
              <a:avLst/>
            </a:prstGeom>
          </p:spPr>
        </p:pic>
        <p:pic>
          <p:nvPicPr>
            <p:cNvPr id="35" name="Image 24" descr="preencoded.png"/>
            <p:cNvPicPr>
              <a:picLocks noChangeAspect="1"/>
            </p:cNvPicPr>
            <p:nvPr>
              <p:custDataLst>
                <p:tags r:id="rId23"/>
              </p:custDataLst>
            </p:nvPr>
          </p:nvPicPr>
          <p:blipFill>
            <a:blip r:embed="rId24"/>
            <a:stretch>
              <a:fillRect/>
            </a:stretch>
          </p:blipFill>
          <p:spPr>
            <a:xfrm>
              <a:off x="10516" y="1326"/>
              <a:ext cx="1243" cy="1243"/>
            </a:xfrm>
            <a:prstGeom prst="rect">
              <a:avLst/>
            </a:prstGeom>
          </p:spPr>
        </p:pic>
        <p:sp>
          <p:nvSpPr>
            <p:cNvPr id="37" name="Text 9"/>
            <p:cNvSpPr/>
            <p:nvPr/>
          </p:nvSpPr>
          <p:spPr>
            <a:xfrm>
              <a:off x="5207" y="2619"/>
              <a:ext cx="1542" cy="179"/>
            </a:xfrm>
            <a:prstGeom prst="rect">
              <a:avLst/>
            </a:prstGeom>
            <a:noFill/>
          </p:spPr>
          <p:txBody>
            <a:bodyPr wrap="square" lIns="0" tIns="0" rIns="0" bIns="0" rtlCol="0" anchor="t"/>
            <a:lstStyle/>
            <a:p>
              <a:pPr marL="0" indent="0" algn="ctr">
                <a:lnSpc>
                  <a:spcPct val="97000"/>
                </a:lnSpc>
                <a:buNone/>
              </a:pPr>
              <a:r>
                <a:rPr lang="en-US" sz="1400" dirty="0">
                  <a:solidFill>
                    <a:srgbClr val="171717"/>
                  </a:solidFill>
                  <a:latin typeface="Arial" panose="020B0604020202020204" pitchFamily="34" charset="0"/>
                  <a:ea typeface="Roboto" pitchFamily="34" charset="-122"/>
                  <a:cs typeface="Arial" panose="020B0604020202020204" pitchFamily="34" charset="0"/>
                </a:rPr>
                <a:t>Epigenome</a:t>
              </a:r>
              <a:endParaRPr lang="en-US" sz="1400" dirty="0">
                <a:solidFill>
                  <a:srgbClr val="171717"/>
                </a:solidFill>
                <a:latin typeface="Arial" panose="020B0604020202020204" pitchFamily="34" charset="0"/>
                <a:ea typeface="Roboto" pitchFamily="34" charset="-122"/>
                <a:cs typeface="Arial" panose="020B0604020202020204" pitchFamily="34" charset="0"/>
              </a:endParaRPr>
            </a:p>
          </p:txBody>
        </p:sp>
        <p:sp>
          <p:nvSpPr>
            <p:cNvPr id="38" name="Text 10"/>
            <p:cNvSpPr/>
            <p:nvPr/>
          </p:nvSpPr>
          <p:spPr>
            <a:xfrm>
              <a:off x="10043" y="2627"/>
              <a:ext cx="2076" cy="183"/>
            </a:xfrm>
            <a:prstGeom prst="rect">
              <a:avLst/>
            </a:prstGeom>
            <a:noFill/>
          </p:spPr>
          <p:txBody>
            <a:bodyPr wrap="square" lIns="0" tIns="0" rIns="0" bIns="0" rtlCol="0" anchor="t"/>
            <a:lstStyle/>
            <a:p>
              <a:pPr marL="0" indent="0" algn="ctr">
                <a:lnSpc>
                  <a:spcPct val="97000"/>
                </a:lnSpc>
                <a:buNone/>
              </a:pPr>
              <a:r>
                <a:rPr lang="en-US" sz="1400" dirty="0">
                  <a:solidFill>
                    <a:srgbClr val="171717"/>
                  </a:solidFill>
                  <a:latin typeface="Arial" panose="020B0604020202020204" pitchFamily="34" charset="0"/>
                  <a:ea typeface="Roboto" pitchFamily="34" charset="-122"/>
                  <a:cs typeface="Arial" panose="020B0604020202020204" pitchFamily="34" charset="0"/>
                </a:rPr>
                <a:t>Metabolome</a:t>
              </a:r>
              <a:endParaRPr lang="en-US" sz="1400" dirty="0">
                <a:solidFill>
                  <a:srgbClr val="171717"/>
                </a:solidFill>
                <a:latin typeface="Arial" panose="020B0604020202020204" pitchFamily="34" charset="0"/>
                <a:ea typeface="Roboto" pitchFamily="34" charset="-122"/>
                <a:cs typeface="Arial" panose="020B0604020202020204" pitchFamily="34" charset="0"/>
              </a:endParaRPr>
            </a:p>
          </p:txBody>
        </p:sp>
        <p:pic>
          <p:nvPicPr>
            <p:cNvPr id="39" name="Image 26" descr="preencoded.png"/>
            <p:cNvPicPr>
              <a:picLocks noChangeAspect="1"/>
            </p:cNvPicPr>
            <p:nvPr>
              <p:custDataLst>
                <p:tags r:id="rId25"/>
              </p:custDataLst>
            </p:nvPr>
          </p:nvPicPr>
          <p:blipFill>
            <a:blip r:embed="rId26"/>
            <a:stretch>
              <a:fillRect/>
            </a:stretch>
          </p:blipFill>
          <p:spPr>
            <a:xfrm>
              <a:off x="12119" y="1293"/>
              <a:ext cx="1123" cy="1176"/>
            </a:xfrm>
            <a:prstGeom prst="rect">
              <a:avLst/>
            </a:prstGeom>
          </p:spPr>
        </p:pic>
        <p:sp>
          <p:nvSpPr>
            <p:cNvPr id="40" name="Text 11"/>
            <p:cNvSpPr/>
            <p:nvPr/>
          </p:nvSpPr>
          <p:spPr>
            <a:xfrm>
              <a:off x="11635" y="2615"/>
              <a:ext cx="2076" cy="183"/>
            </a:xfrm>
            <a:prstGeom prst="rect">
              <a:avLst/>
            </a:prstGeom>
            <a:noFill/>
          </p:spPr>
          <p:txBody>
            <a:bodyPr wrap="square" lIns="0" tIns="0" rIns="0" bIns="0" rtlCol="0" anchor="t"/>
            <a:lstStyle/>
            <a:p>
              <a:pPr marL="0" indent="0" algn="ctr">
                <a:lnSpc>
                  <a:spcPct val="97000"/>
                </a:lnSpc>
                <a:buNone/>
              </a:pPr>
              <a:r>
                <a:rPr lang="en-US" sz="1400" dirty="0">
                  <a:solidFill>
                    <a:srgbClr val="171717"/>
                  </a:solidFill>
                  <a:latin typeface="Arial" panose="020B0604020202020204" pitchFamily="34" charset="0"/>
                  <a:ea typeface="Roboto" pitchFamily="34" charset="-122"/>
                  <a:cs typeface="Arial" panose="020B0604020202020204" pitchFamily="34" charset="0"/>
                </a:rPr>
                <a:t>Metallome</a:t>
              </a:r>
              <a:endParaRPr lang="en-US" sz="1400" dirty="0">
                <a:solidFill>
                  <a:srgbClr val="171717"/>
                </a:solidFill>
                <a:latin typeface="Arial" panose="020B0604020202020204" pitchFamily="34" charset="0"/>
                <a:ea typeface="Roboto" pitchFamily="34" charset="-122"/>
                <a:cs typeface="Arial" panose="020B0604020202020204" pitchFamily="34" charset="0"/>
              </a:endParaRPr>
            </a:p>
          </p:txBody>
        </p:sp>
      </p:grpSp>
      <p:pic>
        <p:nvPicPr>
          <p:cNvPr id="3" name="Image 0" descr="preencoded.png"/>
          <p:cNvPicPr>
            <a:picLocks noChangeAspect="1"/>
          </p:cNvPicPr>
          <p:nvPr>
            <p:custDataLst>
              <p:tags r:id="rId27"/>
            </p:custDataLst>
          </p:nvPr>
        </p:nvPicPr>
        <p:blipFill>
          <a:blip r:embed="rId28"/>
          <a:stretch>
            <a:fillRect/>
          </a:stretch>
        </p:blipFill>
        <p:spPr>
          <a:xfrm>
            <a:off x="351644" y="1427607"/>
            <a:ext cx="387096" cy="752856"/>
          </a:xfrm>
          <a:prstGeom prst="rect">
            <a:avLst/>
          </a:prstGeom>
        </p:spPr>
      </p:pic>
      <p:pic>
        <p:nvPicPr>
          <p:cNvPr id="4" name="Image 1" descr="preencoded.png"/>
          <p:cNvPicPr>
            <a:picLocks noChangeAspect="1"/>
          </p:cNvPicPr>
          <p:nvPr>
            <p:custDataLst>
              <p:tags r:id="rId29"/>
            </p:custDataLst>
          </p:nvPr>
        </p:nvPicPr>
        <p:blipFill>
          <a:blip r:embed="rId30"/>
          <a:stretch>
            <a:fillRect/>
          </a:stretch>
        </p:blipFill>
        <p:spPr>
          <a:xfrm>
            <a:off x="6869430" y="2199640"/>
            <a:ext cx="829310" cy="632460"/>
          </a:xfrm>
          <a:prstGeom prst="rect">
            <a:avLst/>
          </a:prstGeom>
        </p:spPr>
      </p:pic>
      <p:pic>
        <p:nvPicPr>
          <p:cNvPr id="5" name="Image 2" descr="preencoded.png"/>
          <p:cNvPicPr>
            <a:picLocks noChangeAspect="1"/>
          </p:cNvPicPr>
          <p:nvPr>
            <p:custDataLst>
              <p:tags r:id="rId31"/>
            </p:custDataLst>
          </p:nvPr>
        </p:nvPicPr>
        <p:blipFill>
          <a:blip r:embed="rId32"/>
          <a:srcRect l="14709" t="16465" r="11441"/>
          <a:stretch>
            <a:fillRect/>
          </a:stretch>
        </p:blipFill>
        <p:spPr>
          <a:xfrm>
            <a:off x="71755" y="2680970"/>
            <a:ext cx="774700" cy="876300"/>
          </a:xfrm>
          <a:prstGeom prst="rect">
            <a:avLst/>
          </a:prstGeom>
        </p:spPr>
      </p:pic>
      <p:pic>
        <p:nvPicPr>
          <p:cNvPr id="22" name="Image 4" descr="preencoded.png"/>
          <p:cNvPicPr>
            <a:picLocks noChangeAspect="1"/>
          </p:cNvPicPr>
          <p:nvPr>
            <p:custDataLst>
              <p:tags r:id="rId33"/>
            </p:custDataLst>
          </p:nvPr>
        </p:nvPicPr>
        <p:blipFill>
          <a:blip r:embed="rId34"/>
          <a:stretch>
            <a:fillRect/>
          </a:stretch>
        </p:blipFill>
        <p:spPr>
          <a:xfrm>
            <a:off x="6598920" y="3319145"/>
            <a:ext cx="476885" cy="475615"/>
          </a:xfrm>
          <a:prstGeom prst="rect">
            <a:avLst/>
          </a:prstGeom>
        </p:spPr>
      </p:pic>
      <p:pic>
        <p:nvPicPr>
          <p:cNvPr id="23" name="Image 5" descr="preencoded.png"/>
          <p:cNvPicPr>
            <a:picLocks noChangeAspect="1"/>
          </p:cNvPicPr>
          <p:nvPr>
            <p:custDataLst>
              <p:tags r:id="rId35"/>
            </p:custDataLst>
          </p:nvPr>
        </p:nvPicPr>
        <p:blipFill>
          <a:blip r:embed="rId36"/>
          <a:stretch>
            <a:fillRect/>
          </a:stretch>
        </p:blipFill>
        <p:spPr>
          <a:xfrm>
            <a:off x="0" y="3711575"/>
            <a:ext cx="759460" cy="7594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Picture 100"/>
          <p:cNvPicPr/>
          <p:nvPr/>
        </p:nvPicPr>
        <p:blipFill>
          <a:blip r:embed="rId1"/>
          <a:stretch>
            <a:fillRect/>
          </a:stretch>
        </p:blipFill>
        <p:spPr>
          <a:xfrm>
            <a:off x="96520" y="59055"/>
            <a:ext cx="953135" cy="900430"/>
          </a:xfrm>
          <a:prstGeom prst="rect">
            <a:avLst/>
          </a:prstGeom>
          <a:noFill/>
          <a:ln w="9525">
            <a:noFill/>
          </a:ln>
        </p:spPr>
      </p:pic>
      <p:pic>
        <p:nvPicPr>
          <p:cNvPr id="100" name="Content Placeholder 99"/>
          <p:cNvPicPr>
            <a:picLocks noChangeAspect="1"/>
          </p:cNvPicPr>
          <p:nvPr/>
        </p:nvPicPr>
        <p:blipFill>
          <a:blip r:embed="rId2"/>
          <a:stretch>
            <a:fillRect/>
          </a:stretch>
        </p:blipFill>
        <p:spPr>
          <a:xfrm>
            <a:off x="7743825" y="5041265"/>
            <a:ext cx="647700" cy="647700"/>
          </a:xfrm>
          <a:prstGeom prst="rect">
            <a:avLst/>
          </a:prstGeom>
          <a:noFill/>
          <a:ln w="9525">
            <a:noFill/>
          </a:ln>
        </p:spPr>
      </p:pic>
      <p:pic>
        <p:nvPicPr>
          <p:cNvPr id="6" name="Content Placeholder 5"/>
          <p:cNvPicPr>
            <a:picLocks noChangeAspect="1"/>
          </p:cNvPicPr>
          <p:nvPr/>
        </p:nvPicPr>
        <p:blipFill>
          <a:blip r:embed="rId3"/>
          <a:srcRect l="8505" t="17686" r="62414" b="67863"/>
          <a:stretch>
            <a:fillRect/>
          </a:stretch>
        </p:blipFill>
        <p:spPr>
          <a:xfrm>
            <a:off x="3117215" y="5796915"/>
            <a:ext cx="1251585" cy="389255"/>
          </a:xfrm>
          <a:prstGeom prst="rect">
            <a:avLst/>
          </a:prstGeom>
        </p:spPr>
      </p:pic>
      <p:pic>
        <p:nvPicPr>
          <p:cNvPr id="2" name="Picture 1"/>
          <p:cNvPicPr>
            <a:picLocks noChangeAspect="1"/>
          </p:cNvPicPr>
          <p:nvPr/>
        </p:nvPicPr>
        <p:blipFill>
          <a:blip r:embed="rId4"/>
          <a:srcRect r="585" b="48015"/>
          <a:stretch>
            <a:fillRect/>
          </a:stretch>
        </p:blipFill>
        <p:spPr>
          <a:xfrm>
            <a:off x="7535545" y="5967095"/>
            <a:ext cx="1368425" cy="402590"/>
          </a:xfrm>
          <a:prstGeom prst="rect">
            <a:avLst/>
          </a:prstGeom>
        </p:spPr>
      </p:pic>
      <p:pic>
        <p:nvPicPr>
          <p:cNvPr id="3" name="Picture 2"/>
          <p:cNvPicPr>
            <a:picLocks noChangeAspect="1"/>
          </p:cNvPicPr>
          <p:nvPr/>
        </p:nvPicPr>
        <p:blipFill>
          <a:blip r:embed="rId5"/>
          <a:stretch>
            <a:fillRect/>
          </a:stretch>
        </p:blipFill>
        <p:spPr>
          <a:xfrm>
            <a:off x="3117215" y="4801235"/>
            <a:ext cx="610235" cy="607060"/>
          </a:xfrm>
          <a:prstGeom prst="rect">
            <a:avLst/>
          </a:prstGeom>
        </p:spPr>
      </p:pic>
      <p:sp>
        <p:nvSpPr>
          <p:cNvPr id="14" name="Text Box 13"/>
          <p:cNvSpPr txBox="1"/>
          <p:nvPr/>
        </p:nvSpPr>
        <p:spPr>
          <a:xfrm>
            <a:off x="2426970" y="4392295"/>
            <a:ext cx="1523365" cy="398780"/>
          </a:xfrm>
          <a:prstGeom prst="rect">
            <a:avLst/>
          </a:prstGeom>
          <a:noFill/>
        </p:spPr>
        <p:txBody>
          <a:bodyPr wrap="square" rtlCol="0" anchor="t">
            <a:spAutoFit/>
          </a:bodyPr>
          <a:p>
            <a:pPr lvl="0" algn="l">
              <a:buClrTx/>
              <a:buSzTx/>
              <a:buFontTx/>
            </a:pPr>
            <a:r>
              <a:rPr lang="en-US" altLang="en-US" sz="2000" b="1" i="1">
                <a:gradFill>
                  <a:gsLst>
                    <a:gs pos="0">
                      <a:srgbClr val="007BD3"/>
                    </a:gs>
                    <a:gs pos="100000">
                      <a:srgbClr val="034373"/>
                    </a:gs>
                  </a:gsLst>
                  <a:lin scaled="0"/>
                </a:gradFill>
                <a:latin typeface="Arial" panose="020B0604020202020204" pitchFamily="34" charset="0"/>
                <a:cs typeface="Arial" panose="020B0604020202020204" pitchFamily="34" charset="0"/>
                <a:sym typeface="+mn-ea"/>
              </a:rPr>
              <a:t>Funding</a:t>
            </a:r>
            <a:endParaRPr lang="en-US" altLang="en-US" sz="2000" b="1" i="1">
              <a:gradFill>
                <a:gsLst>
                  <a:gs pos="0">
                    <a:srgbClr val="007BD3"/>
                  </a:gs>
                  <a:gs pos="100000">
                    <a:srgbClr val="034373"/>
                  </a:gs>
                </a:gsLst>
                <a:lin scaled="0"/>
              </a:gradFill>
              <a:latin typeface="Arial" panose="020B0604020202020204" pitchFamily="34" charset="0"/>
              <a:cs typeface="Arial" panose="020B0604020202020204" pitchFamily="34" charset="0"/>
              <a:sym typeface="+mn-ea"/>
            </a:endParaRPr>
          </a:p>
        </p:txBody>
      </p:sp>
      <p:sp>
        <p:nvSpPr>
          <p:cNvPr id="8" name="Text Box 7"/>
          <p:cNvSpPr txBox="1"/>
          <p:nvPr/>
        </p:nvSpPr>
        <p:spPr>
          <a:xfrm>
            <a:off x="201930" y="2458720"/>
            <a:ext cx="1960880" cy="3091815"/>
          </a:xfrm>
          <a:prstGeom prst="rect">
            <a:avLst/>
          </a:prstGeom>
          <a:noFill/>
        </p:spPr>
        <p:txBody>
          <a:bodyPr wrap="square" rtlCol="0" anchor="t">
            <a:spAutoFit/>
          </a:bodyPr>
          <a:p>
            <a:pPr indent="0">
              <a:lnSpc>
                <a:spcPct val="125000"/>
              </a:lnSpc>
              <a:spcBef>
                <a:spcPts val="0"/>
              </a:spcBef>
              <a:spcAft>
                <a:spcPts val="0"/>
              </a:spcAft>
              <a:buFont typeface="Arial" panose="020B0604020202020204" pitchFamily="34" charset="0"/>
              <a:buNone/>
            </a:pPr>
            <a:r>
              <a:rPr lang="en-US" sz="1200">
                <a:latin typeface="Arial" panose="020B0604020202020204" pitchFamily="34" charset="0"/>
                <a:cs typeface="Arial" panose="020B0604020202020204" pitchFamily="34" charset="0"/>
                <a:sym typeface="+mn-ea"/>
              </a:rPr>
              <a:t>Arsen Arakelyan</a:t>
            </a:r>
            <a:endParaRPr lang="en-US" sz="1200">
              <a:latin typeface="Arial" panose="020B0604020202020204" pitchFamily="34" charset="0"/>
              <a:cs typeface="Arial" panose="020B0604020202020204" pitchFamily="34" charset="0"/>
              <a:sym typeface="+mn-ea"/>
            </a:endParaRPr>
          </a:p>
          <a:p>
            <a:pPr indent="0">
              <a:lnSpc>
                <a:spcPct val="125000"/>
              </a:lnSpc>
              <a:spcBef>
                <a:spcPts val="0"/>
              </a:spcBef>
              <a:spcAft>
                <a:spcPts val="0"/>
              </a:spcAft>
              <a:buFont typeface="Arial" panose="020B0604020202020204" pitchFamily="34" charset="0"/>
              <a:buNone/>
            </a:pPr>
            <a:r>
              <a:rPr lang="en-US" sz="1200">
                <a:latin typeface="Arial" panose="020B0604020202020204" pitchFamily="34" charset="0"/>
                <a:cs typeface="Arial" panose="020B0604020202020204" pitchFamily="34" charset="0"/>
                <a:sym typeface="+mn-ea"/>
              </a:rPr>
              <a:t>Siras Hakobyan</a:t>
            </a:r>
            <a:endParaRPr lang="en-US" sz="1200">
              <a:latin typeface="Arial" panose="020B0604020202020204" pitchFamily="34" charset="0"/>
              <a:cs typeface="Arial" panose="020B0604020202020204" pitchFamily="34" charset="0"/>
              <a:sym typeface="+mn-ea"/>
            </a:endParaRPr>
          </a:p>
          <a:p>
            <a:pPr indent="0">
              <a:lnSpc>
                <a:spcPct val="125000"/>
              </a:lnSpc>
              <a:spcBef>
                <a:spcPts val="0"/>
              </a:spcBef>
              <a:spcAft>
                <a:spcPts val="0"/>
              </a:spcAft>
              <a:buFont typeface="Arial" panose="020B0604020202020204" pitchFamily="34" charset="0"/>
              <a:buNone/>
            </a:pPr>
            <a:r>
              <a:rPr lang="en-US" sz="1200">
                <a:latin typeface="Arial" panose="020B0604020202020204" pitchFamily="34" charset="0"/>
                <a:cs typeface="Arial" panose="020B0604020202020204" pitchFamily="34" charset="0"/>
                <a:sym typeface="+mn-ea"/>
              </a:rPr>
              <a:t>Varduhi </a:t>
            </a:r>
            <a:r>
              <a:rPr lang="en-US" altLang="en-US" sz="1200">
                <a:latin typeface="Arial" panose="020B0604020202020204" pitchFamily="34" charset="0"/>
                <a:cs typeface="Arial" panose="020B0604020202020204" pitchFamily="34" charset="0"/>
                <a:sym typeface="+mn-ea"/>
              </a:rPr>
              <a:t>Hayrapetyan</a:t>
            </a:r>
            <a:endParaRPr lang="en-US" altLang="en-US" sz="1200">
              <a:latin typeface="Arial" panose="020B0604020202020204" pitchFamily="34" charset="0"/>
              <a:cs typeface="Arial" panose="020B0604020202020204" pitchFamily="34" charset="0"/>
              <a:sym typeface="+mn-ea"/>
            </a:endParaRPr>
          </a:p>
          <a:p>
            <a:pPr indent="0">
              <a:lnSpc>
                <a:spcPct val="125000"/>
              </a:lnSpc>
              <a:spcBef>
                <a:spcPts val="0"/>
              </a:spcBef>
              <a:spcAft>
                <a:spcPts val="0"/>
              </a:spcAft>
              <a:buFont typeface="Arial" panose="020B0604020202020204" pitchFamily="34" charset="0"/>
              <a:buNone/>
            </a:pPr>
            <a:r>
              <a:rPr lang="en-US" sz="1200">
                <a:latin typeface="Arial" panose="020B0604020202020204" pitchFamily="34" charset="0"/>
                <a:cs typeface="Arial" panose="020B0604020202020204" pitchFamily="34" charset="0"/>
                <a:sym typeface="+mn-ea"/>
              </a:rPr>
              <a:t>Arpine Minasyan </a:t>
            </a:r>
            <a:endParaRPr lang="en-US" sz="1200">
              <a:latin typeface="Arial" panose="020B0604020202020204" pitchFamily="34" charset="0"/>
              <a:cs typeface="Arial" panose="020B0604020202020204" pitchFamily="34" charset="0"/>
              <a:sym typeface="+mn-ea"/>
            </a:endParaRPr>
          </a:p>
          <a:p>
            <a:pPr indent="0">
              <a:lnSpc>
                <a:spcPct val="125000"/>
              </a:lnSpc>
              <a:spcBef>
                <a:spcPts val="0"/>
              </a:spcBef>
              <a:spcAft>
                <a:spcPts val="0"/>
              </a:spcAft>
              <a:buFont typeface="Arial" panose="020B0604020202020204" pitchFamily="34" charset="0"/>
              <a:buNone/>
            </a:pPr>
            <a:r>
              <a:rPr lang="en-US" sz="1200">
                <a:latin typeface="Arial" panose="020B0604020202020204" pitchFamily="34" charset="0"/>
                <a:cs typeface="Arial" panose="020B0604020202020204" pitchFamily="34" charset="0"/>
                <a:sym typeface="+mn-ea"/>
              </a:rPr>
              <a:t>Hovsep Ghazaryan </a:t>
            </a:r>
            <a:endParaRPr lang="en-US" sz="1200">
              <a:latin typeface="Arial" panose="020B0604020202020204" pitchFamily="34" charset="0"/>
              <a:cs typeface="Arial" panose="020B0604020202020204" pitchFamily="34" charset="0"/>
              <a:sym typeface="+mn-ea"/>
            </a:endParaRPr>
          </a:p>
          <a:p>
            <a:pPr indent="0">
              <a:lnSpc>
                <a:spcPct val="125000"/>
              </a:lnSpc>
              <a:spcBef>
                <a:spcPts val="0"/>
              </a:spcBef>
              <a:spcAft>
                <a:spcPts val="0"/>
              </a:spcAft>
              <a:buFont typeface="Arial" panose="020B0604020202020204" pitchFamily="34" charset="0"/>
              <a:buNone/>
            </a:pPr>
            <a:r>
              <a:rPr lang="en-US" sz="1200">
                <a:latin typeface="Arial" panose="020B0604020202020204" pitchFamily="34" charset="0"/>
                <a:cs typeface="Arial" panose="020B0604020202020204" pitchFamily="34" charset="0"/>
                <a:sym typeface="+mn-ea"/>
              </a:rPr>
              <a:t>Yeva Bareghamyan </a:t>
            </a:r>
            <a:endParaRPr lang="en-US" sz="1200">
              <a:latin typeface="Arial" panose="020B0604020202020204" pitchFamily="34" charset="0"/>
              <a:cs typeface="Arial" panose="020B0604020202020204" pitchFamily="34" charset="0"/>
              <a:sym typeface="+mn-ea"/>
            </a:endParaRPr>
          </a:p>
          <a:p>
            <a:pPr indent="0">
              <a:lnSpc>
                <a:spcPct val="125000"/>
              </a:lnSpc>
              <a:spcBef>
                <a:spcPts val="0"/>
              </a:spcBef>
              <a:spcAft>
                <a:spcPts val="0"/>
              </a:spcAft>
              <a:buFont typeface="Arial" panose="020B0604020202020204" pitchFamily="34" charset="0"/>
              <a:buNone/>
            </a:pPr>
            <a:r>
              <a:rPr lang="en-US" sz="1200">
                <a:latin typeface="Arial" panose="020B0604020202020204" pitchFamily="34" charset="0"/>
                <a:cs typeface="Arial" panose="020B0604020202020204" pitchFamily="34" charset="0"/>
                <a:sym typeface="+mn-ea"/>
              </a:rPr>
              <a:t>Meline Hakobyan </a:t>
            </a:r>
            <a:endParaRPr lang="en-US" sz="1200">
              <a:latin typeface="Arial" panose="020B0604020202020204" pitchFamily="34" charset="0"/>
              <a:cs typeface="Arial" panose="020B0604020202020204" pitchFamily="34" charset="0"/>
              <a:sym typeface="+mn-ea"/>
            </a:endParaRPr>
          </a:p>
          <a:p>
            <a:pPr indent="0">
              <a:lnSpc>
                <a:spcPct val="125000"/>
              </a:lnSpc>
              <a:spcBef>
                <a:spcPts val="0"/>
              </a:spcBef>
              <a:spcAft>
                <a:spcPts val="0"/>
              </a:spcAft>
              <a:buFont typeface="Arial" panose="020B0604020202020204" pitchFamily="34" charset="0"/>
              <a:buNone/>
            </a:pPr>
            <a:r>
              <a:rPr lang="en-US" sz="1200">
                <a:latin typeface="Arial" panose="020B0604020202020204" pitchFamily="34" charset="0"/>
                <a:cs typeface="Arial" panose="020B0604020202020204" pitchFamily="34" charset="0"/>
                <a:sym typeface="+mn-ea"/>
              </a:rPr>
              <a:t>Maria Nikoghosyan</a:t>
            </a:r>
            <a:endParaRPr lang="en-US" sz="1200">
              <a:latin typeface="Arial" panose="020B0604020202020204" pitchFamily="34" charset="0"/>
              <a:cs typeface="Arial" panose="020B0604020202020204" pitchFamily="34" charset="0"/>
              <a:sym typeface="+mn-ea"/>
            </a:endParaRPr>
          </a:p>
          <a:p>
            <a:pPr indent="0">
              <a:lnSpc>
                <a:spcPct val="125000"/>
              </a:lnSpc>
              <a:spcBef>
                <a:spcPts val="0"/>
              </a:spcBef>
              <a:spcAft>
                <a:spcPts val="0"/>
              </a:spcAft>
              <a:buFont typeface="Arial" panose="020B0604020202020204" pitchFamily="34" charset="0"/>
              <a:buNone/>
            </a:pPr>
            <a:r>
              <a:rPr lang="en-US" sz="1200">
                <a:latin typeface="Arial" panose="020B0604020202020204" pitchFamily="34" charset="0"/>
                <a:cs typeface="Arial" panose="020B0604020202020204" pitchFamily="34" charset="0"/>
                <a:sym typeface="+mn-ea"/>
              </a:rPr>
              <a:t>Gisane Lazyan</a:t>
            </a:r>
            <a:endParaRPr lang="en-US" sz="1200">
              <a:latin typeface="Arial" panose="020B0604020202020204" pitchFamily="34" charset="0"/>
              <a:cs typeface="Arial" panose="020B0604020202020204" pitchFamily="34" charset="0"/>
              <a:sym typeface="+mn-ea"/>
            </a:endParaRPr>
          </a:p>
          <a:p>
            <a:pPr indent="0">
              <a:lnSpc>
                <a:spcPct val="125000"/>
              </a:lnSpc>
              <a:spcBef>
                <a:spcPts val="0"/>
              </a:spcBef>
              <a:spcAft>
                <a:spcPts val="0"/>
              </a:spcAft>
              <a:buFont typeface="Arial" panose="020B0604020202020204" pitchFamily="34" charset="0"/>
              <a:buNone/>
            </a:pPr>
            <a:r>
              <a:rPr lang="en-US" altLang="en-US" sz="1200">
                <a:latin typeface="Arial" panose="020B0604020202020204" pitchFamily="34" charset="0"/>
                <a:cs typeface="Arial" panose="020B0604020202020204" pitchFamily="34" charset="0"/>
                <a:sym typeface="+mn-ea"/>
              </a:rPr>
              <a:t>Lilit Ghukasyan</a:t>
            </a:r>
            <a:endParaRPr lang="en-US" altLang="en-US" sz="1200">
              <a:latin typeface="Arial" panose="020B0604020202020204" pitchFamily="34" charset="0"/>
              <a:cs typeface="Arial" panose="020B0604020202020204" pitchFamily="34" charset="0"/>
              <a:sym typeface="+mn-ea"/>
            </a:endParaRPr>
          </a:p>
          <a:p>
            <a:pPr indent="0">
              <a:lnSpc>
                <a:spcPct val="125000"/>
              </a:lnSpc>
              <a:spcBef>
                <a:spcPts val="0"/>
              </a:spcBef>
              <a:spcAft>
                <a:spcPts val="0"/>
              </a:spcAft>
              <a:buFont typeface="Arial" panose="020B0604020202020204" pitchFamily="34" charset="0"/>
              <a:buNone/>
            </a:pPr>
            <a:r>
              <a:rPr lang="en-US" altLang="en-US" sz="1200">
                <a:latin typeface="Arial" panose="020B0604020202020204" pitchFamily="34" charset="0"/>
                <a:cs typeface="Arial" panose="020B0604020202020204" pitchFamily="34" charset="0"/>
                <a:sym typeface="+mn-ea"/>
              </a:rPr>
              <a:t>Roksanna Zakharyan</a:t>
            </a:r>
            <a:endParaRPr lang="en-US" altLang="en-US" sz="1200">
              <a:latin typeface="Arial" panose="020B0604020202020204" pitchFamily="34" charset="0"/>
              <a:cs typeface="Arial" panose="020B0604020202020204" pitchFamily="34" charset="0"/>
              <a:sym typeface="+mn-ea"/>
            </a:endParaRPr>
          </a:p>
          <a:p>
            <a:pPr indent="0">
              <a:lnSpc>
                <a:spcPct val="125000"/>
              </a:lnSpc>
              <a:spcBef>
                <a:spcPts val="0"/>
              </a:spcBef>
              <a:spcAft>
                <a:spcPts val="0"/>
              </a:spcAft>
              <a:buFont typeface="Arial" panose="020B0604020202020204" pitchFamily="34" charset="0"/>
              <a:buNone/>
            </a:pPr>
            <a:r>
              <a:rPr lang="en-US" altLang="en-US" sz="1200">
                <a:latin typeface="Arial" panose="020B0604020202020204" pitchFamily="34" charset="0"/>
                <a:cs typeface="Arial" panose="020B0604020202020204" pitchFamily="34" charset="0"/>
                <a:sym typeface="+mn-ea"/>
              </a:rPr>
              <a:t>Andranik Chavushyan</a:t>
            </a:r>
            <a:endParaRPr lang="en-US" altLang="en-US" sz="1200">
              <a:latin typeface="Arial" panose="020B0604020202020204" pitchFamily="34" charset="0"/>
              <a:cs typeface="Arial" panose="020B0604020202020204" pitchFamily="34" charset="0"/>
              <a:sym typeface="+mn-ea"/>
            </a:endParaRPr>
          </a:p>
          <a:p>
            <a:pPr indent="0">
              <a:lnSpc>
                <a:spcPct val="125000"/>
              </a:lnSpc>
              <a:spcBef>
                <a:spcPts val="0"/>
              </a:spcBef>
              <a:spcAft>
                <a:spcPts val="0"/>
              </a:spcAft>
              <a:buFont typeface="Arial" panose="020B0604020202020204" pitchFamily="34" charset="0"/>
              <a:buNone/>
            </a:pPr>
            <a:endParaRPr lang="en-US" sz="1200">
              <a:latin typeface="Arial" panose="020B0604020202020204" pitchFamily="34" charset="0"/>
              <a:cs typeface="Arial" panose="020B0604020202020204" pitchFamily="34" charset="0"/>
              <a:sym typeface="+mn-ea"/>
            </a:endParaRPr>
          </a:p>
        </p:txBody>
      </p:sp>
      <p:sp>
        <p:nvSpPr>
          <p:cNvPr id="9" name="Text Box 8"/>
          <p:cNvSpPr txBox="1"/>
          <p:nvPr/>
        </p:nvSpPr>
        <p:spPr>
          <a:xfrm>
            <a:off x="3289300" y="6300470"/>
            <a:ext cx="3564255" cy="275590"/>
          </a:xfrm>
          <a:prstGeom prst="rect">
            <a:avLst/>
          </a:prstGeom>
          <a:noFill/>
        </p:spPr>
        <p:txBody>
          <a:bodyPr wrap="square" rtlCol="0" anchor="t">
            <a:spAutoFit/>
          </a:bodyPr>
          <a:p>
            <a:pPr indent="0">
              <a:buFont typeface="Arial" panose="020B0604020202020204" pitchFamily="34" charset="0"/>
              <a:buNone/>
            </a:pPr>
            <a:r>
              <a:rPr lang="en-US" sz="1200">
                <a:latin typeface="Arial" panose="020B0604020202020204" pitchFamily="34" charset="0"/>
                <a:cs typeface="Arial" panose="020B0604020202020204" pitchFamily="34" charset="0"/>
                <a:sym typeface="+mn-ea"/>
              </a:rPr>
              <a:t> Armenian National Science and Education Fund</a:t>
            </a:r>
            <a:endParaRPr lang="en-US" sz="1200">
              <a:latin typeface="Arial" panose="020B0604020202020204" pitchFamily="34" charset="0"/>
              <a:cs typeface="Arial" panose="020B0604020202020204" pitchFamily="34" charset="0"/>
              <a:sym typeface="+mn-ea"/>
            </a:endParaRPr>
          </a:p>
        </p:txBody>
      </p:sp>
      <p:sp>
        <p:nvSpPr>
          <p:cNvPr id="12" name="Text Box 11"/>
          <p:cNvSpPr txBox="1"/>
          <p:nvPr/>
        </p:nvSpPr>
        <p:spPr>
          <a:xfrm>
            <a:off x="8391525" y="5434965"/>
            <a:ext cx="3497580" cy="254000"/>
          </a:xfrm>
          <a:prstGeom prst="rect">
            <a:avLst/>
          </a:prstGeom>
          <a:noFill/>
        </p:spPr>
        <p:txBody>
          <a:bodyPr wrap="square" rtlCol="0" anchor="t">
            <a:noAutofit/>
          </a:bodyPr>
          <a:p>
            <a:pPr indent="0">
              <a:buFont typeface="Arial" panose="020B0604020202020204" pitchFamily="34" charset="0"/>
              <a:buNone/>
            </a:pPr>
            <a:r>
              <a:rPr lang="en-US" sz="1200">
                <a:latin typeface="Arial" panose="020B0604020202020204" pitchFamily="34" charset="0"/>
                <a:cs typeface="Arial" panose="020B0604020202020204" pitchFamily="34" charset="0"/>
                <a:sym typeface="+mn-ea"/>
              </a:rPr>
              <a:t>European Federation of Immunological Societies</a:t>
            </a:r>
            <a:endParaRPr lang="en-US" sz="1200">
              <a:latin typeface="Arial" panose="020B0604020202020204" pitchFamily="34" charset="0"/>
              <a:cs typeface="Arial" panose="020B0604020202020204" pitchFamily="34" charset="0"/>
            </a:endParaRPr>
          </a:p>
        </p:txBody>
      </p:sp>
      <p:sp>
        <p:nvSpPr>
          <p:cNvPr id="24" name="Text Box 23"/>
          <p:cNvSpPr txBox="1"/>
          <p:nvPr/>
        </p:nvSpPr>
        <p:spPr>
          <a:xfrm>
            <a:off x="104775" y="2190750"/>
            <a:ext cx="2581275" cy="321945"/>
          </a:xfrm>
          <a:prstGeom prst="rect">
            <a:avLst/>
          </a:prstGeom>
          <a:noFill/>
        </p:spPr>
        <p:txBody>
          <a:bodyPr wrap="square" rtlCol="0" anchor="t">
            <a:spAutoFit/>
          </a:bodyPr>
          <a:p>
            <a:pPr indent="0">
              <a:lnSpc>
                <a:spcPct val="125000"/>
              </a:lnSpc>
              <a:spcBef>
                <a:spcPts val="0"/>
              </a:spcBef>
              <a:spcAft>
                <a:spcPts val="0"/>
              </a:spcAft>
              <a:buFont typeface="Arial" panose="020B0604020202020204" pitchFamily="34" charset="0"/>
              <a:buNone/>
            </a:pPr>
            <a:r>
              <a:rPr lang="en-US" sz="1200" i="1">
                <a:latin typeface="Arial" panose="020B0604020202020204" pitchFamily="34" charset="0"/>
                <a:cs typeface="Arial" panose="020B0604020202020204" pitchFamily="34" charset="0"/>
                <a:sym typeface="+mn-ea"/>
              </a:rPr>
              <a:t>Laboratory of Human Genomics</a:t>
            </a:r>
            <a:endParaRPr lang="en-US" sz="1200" i="1">
              <a:latin typeface="Arial" panose="020B0604020202020204" pitchFamily="34" charset="0"/>
              <a:cs typeface="Arial" panose="020B0604020202020204" pitchFamily="34" charset="0"/>
              <a:sym typeface="+mn-ea"/>
            </a:endParaRPr>
          </a:p>
        </p:txBody>
      </p:sp>
      <p:cxnSp>
        <p:nvCxnSpPr>
          <p:cNvPr id="30" name="Straight Connector 29"/>
          <p:cNvCxnSpPr/>
          <p:nvPr/>
        </p:nvCxnSpPr>
        <p:spPr>
          <a:xfrm flipH="1">
            <a:off x="127635" y="1063625"/>
            <a:ext cx="16510" cy="4196715"/>
          </a:xfrm>
          <a:prstGeom prst="line">
            <a:avLst/>
          </a:prstGeom>
        </p:spPr>
        <p:style>
          <a:lnRef idx="2">
            <a:schemeClr val="accent1"/>
          </a:lnRef>
          <a:fillRef idx="0">
            <a:srgbClr val="FFFFFF"/>
          </a:fillRef>
          <a:effectRef idx="0">
            <a:srgbClr val="FFFFFF"/>
          </a:effectRef>
          <a:fontRef idx="minor">
            <a:schemeClr val="tx1"/>
          </a:fontRef>
        </p:style>
      </p:cxnSp>
      <p:grpSp>
        <p:nvGrpSpPr>
          <p:cNvPr id="35" name="Group 34"/>
          <p:cNvGrpSpPr/>
          <p:nvPr/>
        </p:nvGrpSpPr>
        <p:grpSpPr>
          <a:xfrm>
            <a:off x="9531350" y="1005205"/>
            <a:ext cx="3563620" cy="2127885"/>
            <a:chOff x="5005" y="1976"/>
            <a:chExt cx="5612" cy="3351"/>
          </a:xfrm>
        </p:grpSpPr>
        <p:pic>
          <p:nvPicPr>
            <p:cNvPr id="21" name="Picture 20"/>
            <p:cNvPicPr/>
            <p:nvPr/>
          </p:nvPicPr>
          <p:blipFill>
            <a:blip r:embed="rId6"/>
            <a:srcRect l="8448" t="21184" r="8982" b="21922"/>
            <a:stretch>
              <a:fillRect/>
            </a:stretch>
          </p:blipFill>
          <p:spPr>
            <a:xfrm>
              <a:off x="5131" y="1976"/>
              <a:ext cx="4007" cy="1479"/>
            </a:xfrm>
            <a:prstGeom prst="rect">
              <a:avLst/>
            </a:prstGeom>
          </p:spPr>
        </p:pic>
        <p:sp>
          <p:nvSpPr>
            <p:cNvPr id="15" name="Text Box 14"/>
            <p:cNvSpPr txBox="1"/>
            <p:nvPr/>
          </p:nvSpPr>
          <p:spPr>
            <a:xfrm>
              <a:off x="5131" y="3967"/>
              <a:ext cx="2825" cy="1285"/>
            </a:xfrm>
            <a:prstGeom prst="rect">
              <a:avLst/>
            </a:prstGeom>
            <a:noFill/>
          </p:spPr>
          <p:txBody>
            <a:bodyPr wrap="square" rtlCol="0" anchor="t">
              <a:noAutofit/>
            </a:bodyPr>
            <a:p>
              <a:pPr indent="0">
                <a:buFont typeface="Arial" panose="020B0604020202020204" pitchFamily="34" charset="0"/>
                <a:buNone/>
              </a:pPr>
              <a:r>
                <a:rPr lang="en-US" sz="1200">
                  <a:latin typeface="Arial" panose="020B0604020202020204" pitchFamily="34" charset="0"/>
                  <a:cs typeface="Arial" panose="020B0604020202020204" pitchFamily="34" charset="0"/>
                  <a:sym typeface="+mn-ea"/>
                </a:rPr>
                <a:t>Eva Kriegova</a:t>
              </a:r>
              <a:endParaRPr lang="en-US" sz="1200">
                <a:latin typeface="Arial" panose="020B0604020202020204" pitchFamily="34" charset="0"/>
                <a:cs typeface="Arial" panose="020B0604020202020204" pitchFamily="34" charset="0"/>
                <a:sym typeface="+mn-ea"/>
              </a:endParaRPr>
            </a:p>
            <a:p>
              <a:pPr indent="0">
                <a:buFont typeface="Arial" panose="020B0604020202020204" pitchFamily="34" charset="0"/>
                <a:buNone/>
              </a:pPr>
              <a:r>
                <a:rPr lang="en-US" sz="1200">
                  <a:latin typeface="Arial" panose="020B0604020202020204" pitchFamily="34" charset="0"/>
                  <a:cs typeface="Arial" panose="020B0604020202020204" pitchFamily="34" charset="0"/>
                  <a:sym typeface="+mn-ea"/>
                </a:rPr>
                <a:t>Anna Petrackova</a:t>
              </a:r>
              <a:endParaRPr lang="en-US" sz="1200">
                <a:latin typeface="Arial" panose="020B0604020202020204" pitchFamily="34" charset="0"/>
                <a:cs typeface="Arial" panose="020B0604020202020204" pitchFamily="34" charset="0"/>
                <a:sym typeface="+mn-ea"/>
              </a:endParaRPr>
            </a:p>
            <a:p>
              <a:pPr indent="0">
                <a:buFont typeface="Arial" panose="020B0604020202020204" pitchFamily="34" charset="0"/>
                <a:buNone/>
              </a:pPr>
              <a:r>
                <a:rPr lang="en-US" sz="1200">
                  <a:latin typeface="Arial" panose="020B0604020202020204" pitchFamily="34" charset="0"/>
                  <a:cs typeface="Arial" panose="020B0604020202020204" pitchFamily="34" charset="0"/>
                  <a:sym typeface="+mn-ea"/>
                </a:rPr>
                <a:t>Jakub Savara</a:t>
              </a:r>
              <a:endParaRPr lang="en-US" sz="1200">
                <a:latin typeface="Arial" panose="020B0604020202020204" pitchFamily="34" charset="0"/>
                <a:cs typeface="Arial" panose="020B0604020202020204" pitchFamily="34" charset="0"/>
                <a:sym typeface="+mn-ea"/>
              </a:endParaRPr>
            </a:p>
            <a:p>
              <a:pPr indent="0">
                <a:buFont typeface="Arial" panose="020B0604020202020204" pitchFamily="34" charset="0"/>
                <a:buNone/>
              </a:pPr>
              <a:r>
                <a:rPr lang="en-US" altLang="en-US" sz="1200">
                  <a:latin typeface="Arial" panose="020B0604020202020204" pitchFamily="34" charset="0"/>
                  <a:cs typeface="Arial" panose="020B0604020202020204" pitchFamily="34" charset="0"/>
                  <a:sym typeface="+mn-ea"/>
                </a:rPr>
                <a:t>Romana Nesnadna</a:t>
              </a:r>
              <a:endParaRPr lang="en-US" altLang="en-US" sz="1200">
                <a:latin typeface="Arial" panose="020B0604020202020204" pitchFamily="34" charset="0"/>
                <a:cs typeface="Arial" panose="020B0604020202020204" pitchFamily="34" charset="0"/>
                <a:sym typeface="+mn-ea"/>
              </a:endParaRPr>
            </a:p>
            <a:p>
              <a:pPr indent="0">
                <a:buFont typeface="Arial" panose="020B0604020202020204" pitchFamily="34" charset="0"/>
                <a:buNone/>
              </a:pPr>
              <a:endParaRPr lang="en-US" sz="1200">
                <a:latin typeface="Arial" panose="020B0604020202020204" pitchFamily="34" charset="0"/>
                <a:cs typeface="Arial" panose="020B0604020202020204" pitchFamily="34" charset="0"/>
              </a:endParaRPr>
            </a:p>
          </p:txBody>
        </p:sp>
        <p:sp>
          <p:nvSpPr>
            <p:cNvPr id="26" name="Text Box 25"/>
            <p:cNvSpPr txBox="1"/>
            <p:nvPr/>
          </p:nvSpPr>
          <p:spPr>
            <a:xfrm>
              <a:off x="5005" y="3493"/>
              <a:ext cx="5613" cy="434"/>
            </a:xfrm>
            <a:prstGeom prst="rect">
              <a:avLst/>
            </a:prstGeom>
            <a:noFill/>
          </p:spPr>
          <p:txBody>
            <a:bodyPr wrap="square" rtlCol="0" anchor="t">
              <a:spAutoFit/>
            </a:bodyPr>
            <a:p>
              <a:pPr indent="0">
                <a:buFont typeface="Arial" panose="020B0604020202020204" pitchFamily="34" charset="0"/>
                <a:buNone/>
              </a:pPr>
              <a:r>
                <a:rPr lang="en-US" sz="1200" i="1">
                  <a:latin typeface="Arial" panose="020B0604020202020204" pitchFamily="34" charset="0"/>
                  <a:cs typeface="Arial" panose="020B0604020202020204" pitchFamily="34" charset="0"/>
                  <a:sym typeface="+mn-ea"/>
                </a:rPr>
                <a:t>Department of Immunology</a:t>
              </a:r>
              <a:endParaRPr lang="en-US" sz="1200" i="1">
                <a:latin typeface="Arial" panose="020B0604020202020204" pitchFamily="34" charset="0"/>
                <a:cs typeface="Arial" panose="020B0604020202020204" pitchFamily="34" charset="0"/>
                <a:sym typeface="+mn-ea"/>
              </a:endParaRPr>
            </a:p>
          </p:txBody>
        </p:sp>
        <p:cxnSp>
          <p:nvCxnSpPr>
            <p:cNvPr id="31" name="Straight Connector 30"/>
            <p:cNvCxnSpPr/>
            <p:nvPr/>
          </p:nvCxnSpPr>
          <p:spPr>
            <a:xfrm flipH="1">
              <a:off x="5055" y="3455"/>
              <a:ext cx="7" cy="1872"/>
            </a:xfrm>
            <a:prstGeom prst="line">
              <a:avLst/>
            </a:prstGeom>
          </p:spPr>
          <p:style>
            <a:lnRef idx="2">
              <a:schemeClr val="accent1"/>
            </a:lnRef>
            <a:fillRef idx="0">
              <a:srgbClr val="FFFFFF"/>
            </a:fillRef>
            <a:effectRef idx="0">
              <a:srgbClr val="FFFFFF"/>
            </a:effectRef>
            <a:fontRef idx="minor">
              <a:schemeClr val="tx1"/>
            </a:fontRef>
          </p:style>
        </p:cxnSp>
      </p:grpSp>
      <p:grpSp>
        <p:nvGrpSpPr>
          <p:cNvPr id="63" name="Group 62"/>
          <p:cNvGrpSpPr/>
          <p:nvPr/>
        </p:nvGrpSpPr>
        <p:grpSpPr>
          <a:xfrm>
            <a:off x="3101975" y="932180"/>
            <a:ext cx="2971800" cy="1357630"/>
            <a:chOff x="5161" y="1419"/>
            <a:chExt cx="4680" cy="2138"/>
          </a:xfrm>
        </p:grpSpPr>
        <p:sp>
          <p:nvSpPr>
            <p:cNvPr id="13" name="Text Box 12"/>
            <p:cNvSpPr txBox="1"/>
            <p:nvPr/>
          </p:nvSpPr>
          <p:spPr>
            <a:xfrm>
              <a:off x="6698" y="1462"/>
              <a:ext cx="2257" cy="434"/>
            </a:xfrm>
            <a:prstGeom prst="rect">
              <a:avLst/>
            </a:prstGeom>
            <a:noFill/>
          </p:spPr>
          <p:txBody>
            <a:bodyPr wrap="square" rtlCol="0" anchor="t">
              <a:spAutoFit/>
            </a:bodyPr>
            <a:p>
              <a:pPr indent="0">
                <a:buFont typeface="Arial" panose="020B0604020202020204" pitchFamily="34" charset="0"/>
                <a:buNone/>
              </a:pPr>
              <a:r>
                <a:rPr lang="en-US" altLang="en-US" sz="1200" b="1">
                  <a:latin typeface="Arial" panose="020B0604020202020204" pitchFamily="34" charset="0"/>
                  <a:cs typeface="Arial" panose="020B0604020202020204" pitchFamily="34" charset="0"/>
                </a:rPr>
                <a:t>Study Volunteers</a:t>
              </a:r>
              <a:endParaRPr lang="en-US" altLang="en-US" sz="1200" b="1">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7"/>
            <a:stretch>
              <a:fillRect/>
            </a:stretch>
          </p:blipFill>
          <p:spPr>
            <a:xfrm>
              <a:off x="5161" y="1419"/>
              <a:ext cx="1429" cy="1167"/>
            </a:xfrm>
            <a:prstGeom prst="rect">
              <a:avLst/>
            </a:prstGeom>
          </p:spPr>
        </p:pic>
        <p:sp>
          <p:nvSpPr>
            <p:cNvPr id="36" name="Text Box 35"/>
            <p:cNvSpPr txBox="1"/>
            <p:nvPr/>
          </p:nvSpPr>
          <p:spPr>
            <a:xfrm>
              <a:off x="6943" y="2535"/>
              <a:ext cx="2825" cy="1006"/>
            </a:xfrm>
            <a:prstGeom prst="rect">
              <a:avLst/>
            </a:prstGeom>
            <a:noFill/>
          </p:spPr>
          <p:txBody>
            <a:bodyPr wrap="square" rtlCol="0" anchor="t">
              <a:noAutofit/>
            </a:bodyPr>
            <a:p>
              <a:pPr indent="0">
                <a:buFont typeface="Arial" panose="020B0604020202020204" pitchFamily="34" charset="0"/>
                <a:buNone/>
              </a:pPr>
              <a:r>
                <a:rPr lang="en-US" altLang="en-US" sz="1200">
                  <a:latin typeface="Arial" panose="020B0604020202020204" pitchFamily="34" charset="0"/>
                  <a:cs typeface="Arial" panose="020B0604020202020204" pitchFamily="34" charset="0"/>
                  <a:sym typeface="+mn-ea"/>
                </a:rPr>
                <a:t>Zaruhi Khachatryan </a:t>
              </a:r>
              <a:r>
                <a:rPr lang="en-US" altLang="en-US" sz="1200">
                  <a:latin typeface="Arial" panose="020B0604020202020204" pitchFamily="34" charset="0"/>
                  <a:cs typeface="Arial" panose="020B0604020202020204" pitchFamily="34" charset="0"/>
                </a:rPr>
                <a:t>Varduhi Hayrapetyan</a:t>
              </a:r>
              <a:endParaRPr lang="en-US" altLang="en-US" sz="1200">
                <a:latin typeface="Arial" panose="020B0604020202020204" pitchFamily="34" charset="0"/>
                <a:cs typeface="Arial" panose="020B0604020202020204" pitchFamily="34" charset="0"/>
              </a:endParaRPr>
            </a:p>
            <a:p>
              <a:pPr indent="0">
                <a:buFont typeface="Arial" panose="020B0604020202020204" pitchFamily="34" charset="0"/>
                <a:buNone/>
              </a:pPr>
              <a:r>
                <a:rPr lang="en-US" altLang="en-US" sz="1200">
                  <a:latin typeface="Arial" panose="020B0604020202020204" pitchFamily="34" charset="0"/>
                  <a:cs typeface="Arial" panose="020B0604020202020204" pitchFamily="34" charset="0"/>
                </a:rPr>
                <a:t>Lilia Khachaturyants</a:t>
              </a:r>
              <a:endParaRPr lang="en-US" altLang="en-US" sz="1200">
                <a:latin typeface="Arial" panose="020B0604020202020204" pitchFamily="34" charset="0"/>
                <a:cs typeface="Arial" panose="020B0604020202020204" pitchFamily="34" charset="0"/>
              </a:endParaRPr>
            </a:p>
          </p:txBody>
        </p:sp>
        <p:cxnSp>
          <p:nvCxnSpPr>
            <p:cNvPr id="37" name="Straight Connector 36"/>
            <p:cNvCxnSpPr/>
            <p:nvPr/>
          </p:nvCxnSpPr>
          <p:spPr>
            <a:xfrm flipH="1">
              <a:off x="6880" y="2549"/>
              <a:ext cx="7" cy="1008"/>
            </a:xfrm>
            <a:prstGeom prst="line">
              <a:avLst/>
            </a:prstGeom>
          </p:spPr>
          <p:style>
            <a:lnRef idx="2">
              <a:schemeClr val="accent1"/>
            </a:lnRef>
            <a:fillRef idx="0">
              <a:srgbClr val="FFFFFF"/>
            </a:fillRef>
            <a:effectRef idx="0">
              <a:srgbClr val="FFFFFF"/>
            </a:effectRef>
            <a:fontRef idx="minor">
              <a:schemeClr val="tx1"/>
            </a:fontRef>
          </p:style>
        </p:cxnSp>
        <p:sp>
          <p:nvSpPr>
            <p:cNvPr id="38" name="Text Box 37"/>
            <p:cNvSpPr txBox="1"/>
            <p:nvPr/>
          </p:nvSpPr>
          <p:spPr>
            <a:xfrm>
              <a:off x="6684" y="1998"/>
              <a:ext cx="3157" cy="434"/>
            </a:xfrm>
            <a:prstGeom prst="rect">
              <a:avLst/>
            </a:prstGeom>
            <a:noFill/>
          </p:spPr>
          <p:txBody>
            <a:bodyPr wrap="square" rtlCol="0" anchor="t">
              <a:spAutoFit/>
            </a:bodyPr>
            <a:p>
              <a:pPr lvl="0" algn="l">
                <a:buClrTx/>
                <a:buSzTx/>
                <a:buFont typeface="Arial" panose="020B0604020202020204" pitchFamily="34" charset="0"/>
              </a:pPr>
              <a:r>
                <a:rPr lang="en-US" sz="1200" i="1">
                  <a:latin typeface="Arial" panose="020B0604020202020204" pitchFamily="34" charset="0"/>
                  <a:cs typeface="Arial" panose="020B0604020202020204" pitchFamily="34" charset="0"/>
                  <a:sym typeface="+mn-ea"/>
                </a:rPr>
                <a:t>Blood Collection Support</a:t>
              </a:r>
              <a:endParaRPr lang="en-US" sz="1200" i="1">
                <a:latin typeface="Arial" panose="020B0604020202020204" pitchFamily="34" charset="0"/>
                <a:cs typeface="Arial" panose="020B0604020202020204" pitchFamily="34" charset="0"/>
                <a:sym typeface="+mn-ea"/>
              </a:endParaRPr>
            </a:p>
          </p:txBody>
        </p:sp>
      </p:grpSp>
      <p:grpSp>
        <p:nvGrpSpPr>
          <p:cNvPr id="62" name="Group 61"/>
          <p:cNvGrpSpPr/>
          <p:nvPr/>
        </p:nvGrpSpPr>
        <p:grpSpPr>
          <a:xfrm>
            <a:off x="6529705" y="944245"/>
            <a:ext cx="3143885" cy="1838325"/>
            <a:chOff x="10595" y="1306"/>
            <a:chExt cx="4951" cy="2895"/>
          </a:xfrm>
        </p:grpSpPr>
        <p:pic>
          <p:nvPicPr>
            <p:cNvPr id="39" name="Picture 38"/>
            <p:cNvPicPr>
              <a:picLocks noChangeAspect="1"/>
            </p:cNvPicPr>
            <p:nvPr/>
          </p:nvPicPr>
          <p:blipFill>
            <a:blip r:embed="rId8"/>
            <a:stretch>
              <a:fillRect/>
            </a:stretch>
          </p:blipFill>
          <p:spPr>
            <a:xfrm>
              <a:off x="10595" y="1306"/>
              <a:ext cx="3286" cy="1059"/>
            </a:xfrm>
            <a:prstGeom prst="rect">
              <a:avLst/>
            </a:prstGeom>
          </p:spPr>
        </p:pic>
        <p:sp>
          <p:nvSpPr>
            <p:cNvPr id="40" name="Text Box 39"/>
            <p:cNvSpPr txBox="1"/>
            <p:nvPr/>
          </p:nvSpPr>
          <p:spPr>
            <a:xfrm>
              <a:off x="10595" y="2611"/>
              <a:ext cx="4951" cy="434"/>
            </a:xfrm>
            <a:prstGeom prst="rect">
              <a:avLst/>
            </a:prstGeom>
            <a:noFill/>
          </p:spPr>
          <p:txBody>
            <a:bodyPr wrap="square" rtlCol="0" anchor="t">
              <a:spAutoFit/>
            </a:bodyPr>
            <a:p>
              <a:pPr indent="0">
                <a:buFont typeface="Arial" panose="020B0604020202020204" pitchFamily="34" charset="0"/>
                <a:buNone/>
              </a:pPr>
              <a:r>
                <a:rPr lang="en-US" altLang="en-US" sz="1200" i="1">
                  <a:latin typeface="Arial" panose="020B0604020202020204" pitchFamily="34" charset="0"/>
                  <a:cs typeface="Arial" panose="020B0604020202020204" pitchFamily="34" charset="0"/>
                  <a:sym typeface="+mn-ea"/>
                </a:rPr>
                <a:t>Penn Genomics and Sequencing Core</a:t>
              </a:r>
              <a:endParaRPr lang="en-US" altLang="en-US" sz="1200" i="1">
                <a:latin typeface="Arial" panose="020B0604020202020204" pitchFamily="34" charset="0"/>
                <a:cs typeface="Arial" panose="020B0604020202020204" pitchFamily="34" charset="0"/>
                <a:sym typeface="+mn-ea"/>
              </a:endParaRPr>
            </a:p>
          </p:txBody>
        </p:sp>
        <p:sp>
          <p:nvSpPr>
            <p:cNvPr id="41" name="Text Box 40"/>
            <p:cNvSpPr txBox="1"/>
            <p:nvPr/>
          </p:nvSpPr>
          <p:spPr>
            <a:xfrm>
              <a:off x="10786" y="3185"/>
              <a:ext cx="2516" cy="1016"/>
            </a:xfrm>
            <a:prstGeom prst="rect">
              <a:avLst/>
            </a:prstGeom>
            <a:noFill/>
          </p:spPr>
          <p:txBody>
            <a:bodyPr wrap="square" rtlCol="0" anchor="t">
              <a:spAutoFit/>
            </a:bodyPr>
            <a:p>
              <a:pPr lvl="0" algn="l">
                <a:buClrTx/>
                <a:buSzTx/>
                <a:buFont typeface="Arial" panose="020B0604020202020204" pitchFamily="34" charset="0"/>
              </a:pPr>
              <a:r>
                <a:rPr lang="en-US" sz="1200">
                  <a:latin typeface="Arial" panose="020B0604020202020204" pitchFamily="34" charset="0"/>
                  <a:cs typeface="Arial" panose="020B0604020202020204" pitchFamily="34" charset="0"/>
                  <a:sym typeface="+mn-ea"/>
                </a:rPr>
                <a:t>Jonathan Schug</a:t>
              </a:r>
              <a:endParaRPr lang="en-US" sz="1200">
                <a:latin typeface="Arial" panose="020B0604020202020204" pitchFamily="34" charset="0"/>
                <a:cs typeface="Arial" panose="020B0604020202020204" pitchFamily="34" charset="0"/>
                <a:sym typeface="+mn-ea"/>
              </a:endParaRPr>
            </a:p>
            <a:p>
              <a:pPr lvl="0" algn="l">
                <a:buClrTx/>
                <a:buSzTx/>
                <a:buFont typeface="Arial" panose="020B0604020202020204" pitchFamily="34" charset="0"/>
              </a:pPr>
              <a:r>
                <a:rPr lang="en-US" altLang="en-US" sz="1200">
                  <a:latin typeface="Arial" panose="020B0604020202020204" pitchFamily="34" charset="0"/>
                  <a:cs typeface="Arial" panose="020B0604020202020204" pitchFamily="34" charset="0"/>
                  <a:sym typeface="+mn-ea"/>
                </a:rPr>
                <a:t>Kyia Rutherford</a:t>
              </a:r>
              <a:endParaRPr lang="en-US" altLang="en-US" sz="1200">
                <a:latin typeface="Arial" panose="020B0604020202020204" pitchFamily="34" charset="0"/>
                <a:cs typeface="Arial" panose="020B0604020202020204" pitchFamily="34" charset="0"/>
                <a:sym typeface="+mn-ea"/>
              </a:endParaRPr>
            </a:p>
            <a:p>
              <a:pPr lvl="0" algn="l">
                <a:buClrTx/>
                <a:buSzTx/>
                <a:buFont typeface="Arial" panose="020B0604020202020204" pitchFamily="34" charset="0"/>
              </a:pPr>
              <a:r>
                <a:rPr lang="en-US" altLang="en-US" sz="1200">
                  <a:latin typeface="Arial" panose="020B0604020202020204" pitchFamily="34" charset="0"/>
                  <a:cs typeface="Arial" panose="020B0604020202020204" pitchFamily="34" charset="0"/>
                  <a:sym typeface="+mn-ea"/>
                </a:rPr>
                <a:t>Olga </a:t>
              </a:r>
              <a:r>
                <a:rPr lang="en-US" altLang="en-US" sz="1200">
                  <a:latin typeface="Arial" panose="020B0604020202020204" pitchFamily="34" charset="0"/>
                  <a:cs typeface="Arial" panose="020B0604020202020204" pitchFamily="34" charset="0"/>
                  <a:sym typeface="+mn-ea"/>
                </a:rPr>
                <a:t>Smirnova</a:t>
              </a:r>
              <a:endParaRPr lang="en-US" sz="1200">
                <a:latin typeface="Arial" panose="020B0604020202020204" pitchFamily="34" charset="0"/>
                <a:cs typeface="Arial" panose="020B0604020202020204" pitchFamily="34" charset="0"/>
                <a:sym typeface="+mn-ea"/>
              </a:endParaRPr>
            </a:p>
          </p:txBody>
        </p:sp>
        <p:cxnSp>
          <p:nvCxnSpPr>
            <p:cNvPr id="42" name="Straight Connector 41"/>
            <p:cNvCxnSpPr/>
            <p:nvPr/>
          </p:nvCxnSpPr>
          <p:spPr>
            <a:xfrm flipH="1">
              <a:off x="10653" y="2617"/>
              <a:ext cx="7" cy="1584"/>
            </a:xfrm>
            <a:prstGeom prst="line">
              <a:avLst/>
            </a:prstGeom>
          </p:spPr>
          <p:style>
            <a:lnRef idx="2">
              <a:schemeClr val="accent1"/>
            </a:lnRef>
            <a:fillRef idx="0">
              <a:srgbClr val="FFFFFF"/>
            </a:fillRef>
            <a:effectRef idx="0">
              <a:srgbClr val="FFFFFF"/>
            </a:effectRef>
            <a:fontRef idx="minor">
              <a:schemeClr val="tx1"/>
            </a:fontRef>
          </p:style>
        </p:cxnSp>
      </p:grpSp>
      <p:grpSp>
        <p:nvGrpSpPr>
          <p:cNvPr id="61" name="Group 60"/>
          <p:cNvGrpSpPr/>
          <p:nvPr/>
        </p:nvGrpSpPr>
        <p:grpSpPr>
          <a:xfrm>
            <a:off x="2844165" y="2325370"/>
            <a:ext cx="3611245" cy="1830705"/>
            <a:chOff x="13698" y="3202"/>
            <a:chExt cx="5687" cy="2883"/>
          </a:xfrm>
        </p:grpSpPr>
        <p:pic>
          <p:nvPicPr>
            <p:cNvPr id="17" name="Picture 16"/>
            <p:cNvPicPr>
              <a:picLocks noChangeAspect="1"/>
            </p:cNvPicPr>
            <p:nvPr/>
          </p:nvPicPr>
          <p:blipFill>
            <a:blip r:embed="rId9"/>
            <a:stretch>
              <a:fillRect/>
            </a:stretch>
          </p:blipFill>
          <p:spPr>
            <a:xfrm>
              <a:off x="13729" y="3202"/>
              <a:ext cx="1829" cy="1084"/>
            </a:xfrm>
            <a:prstGeom prst="rect">
              <a:avLst/>
            </a:prstGeom>
          </p:spPr>
        </p:pic>
        <p:sp>
          <p:nvSpPr>
            <p:cNvPr id="43" name="Text Box 42"/>
            <p:cNvSpPr txBox="1"/>
            <p:nvPr/>
          </p:nvSpPr>
          <p:spPr>
            <a:xfrm>
              <a:off x="13698" y="4338"/>
              <a:ext cx="5687" cy="434"/>
            </a:xfrm>
            <a:prstGeom prst="rect">
              <a:avLst/>
            </a:prstGeom>
            <a:noFill/>
          </p:spPr>
          <p:txBody>
            <a:bodyPr wrap="square" rtlCol="0" anchor="t">
              <a:spAutoFit/>
            </a:bodyPr>
            <a:p>
              <a:pPr indent="0">
                <a:buFont typeface="Arial" panose="020B0604020202020204" pitchFamily="34" charset="0"/>
                <a:buNone/>
              </a:pPr>
              <a:r>
                <a:rPr lang="en-US" altLang="en-US" sz="1200" i="1">
                  <a:latin typeface="Arial" panose="020B0604020202020204" pitchFamily="34" charset="0"/>
                  <a:cs typeface="Arial" panose="020B0604020202020204" pitchFamily="34" charset="0"/>
                  <a:sym typeface="+mn-ea"/>
                </a:rPr>
                <a:t>Laboratory of Molecular Genetics</a:t>
              </a:r>
              <a:endParaRPr lang="en-US" altLang="en-US" sz="1200" i="1">
                <a:latin typeface="Arial" panose="020B0604020202020204" pitchFamily="34" charset="0"/>
                <a:cs typeface="Arial" panose="020B0604020202020204" pitchFamily="34" charset="0"/>
                <a:sym typeface="+mn-ea"/>
              </a:endParaRPr>
            </a:p>
          </p:txBody>
        </p:sp>
        <p:sp>
          <p:nvSpPr>
            <p:cNvPr id="44" name="Text Box 43"/>
            <p:cNvSpPr txBox="1"/>
            <p:nvPr/>
          </p:nvSpPr>
          <p:spPr>
            <a:xfrm>
              <a:off x="13825" y="4778"/>
              <a:ext cx="3126" cy="1307"/>
            </a:xfrm>
            <a:prstGeom prst="rect">
              <a:avLst/>
            </a:prstGeom>
            <a:noFill/>
          </p:spPr>
          <p:txBody>
            <a:bodyPr wrap="square" rtlCol="0" anchor="t">
              <a:spAutoFit/>
            </a:bodyPr>
            <a:p>
              <a:pPr lvl="0" algn="l">
                <a:buClrTx/>
                <a:buSzTx/>
                <a:buFont typeface="Arial" panose="020B0604020202020204" pitchFamily="34" charset="0"/>
              </a:pPr>
              <a:r>
                <a:rPr lang="en-US" sz="1200">
                  <a:latin typeface="Arial" panose="020B0604020202020204" pitchFamily="34" charset="0"/>
                  <a:cs typeface="Arial" panose="020B0604020202020204" pitchFamily="34" charset="0"/>
                  <a:sym typeface="+mn-ea"/>
                </a:rPr>
                <a:t>Rouben Aroutiounian</a:t>
              </a:r>
              <a:endParaRPr lang="en-US" sz="1200">
                <a:latin typeface="Arial" panose="020B0604020202020204" pitchFamily="34" charset="0"/>
                <a:cs typeface="Arial" panose="020B0604020202020204" pitchFamily="34" charset="0"/>
                <a:sym typeface="+mn-ea"/>
              </a:endParaRPr>
            </a:p>
            <a:p>
              <a:pPr lvl="0" algn="l">
                <a:buClrTx/>
                <a:buSzTx/>
                <a:buFont typeface="Arial" panose="020B0604020202020204" pitchFamily="34" charset="0"/>
              </a:pPr>
              <a:r>
                <a:rPr lang="en-US" sz="1200">
                  <a:latin typeface="Arial" panose="020B0604020202020204" pitchFamily="34" charset="0"/>
                  <a:cs typeface="Arial" panose="020B0604020202020204" pitchFamily="34" charset="0"/>
                  <a:sym typeface="+mn-ea"/>
                </a:rPr>
                <a:t>Galina Hovhannisyan</a:t>
              </a:r>
              <a:endParaRPr lang="en-US" sz="1200">
                <a:latin typeface="Arial" panose="020B0604020202020204" pitchFamily="34" charset="0"/>
                <a:cs typeface="Arial" panose="020B0604020202020204" pitchFamily="34" charset="0"/>
                <a:sym typeface="+mn-ea"/>
              </a:endParaRPr>
            </a:p>
            <a:p>
              <a:pPr lvl="0" algn="l">
                <a:buClrTx/>
                <a:buSzTx/>
                <a:buFont typeface="Arial" panose="020B0604020202020204" pitchFamily="34" charset="0"/>
              </a:pPr>
              <a:r>
                <a:rPr lang="en-US" altLang="en-US" sz="1200">
                  <a:latin typeface="Arial" panose="020B0604020202020204" pitchFamily="34" charset="0"/>
                  <a:cs typeface="Arial" panose="020B0604020202020204" pitchFamily="34" charset="0"/>
                  <a:sym typeface="+mn-ea"/>
                </a:rPr>
                <a:t>Tigran Harutyunyan</a:t>
              </a:r>
              <a:endParaRPr lang="en-US" altLang="en-US" sz="1200">
                <a:latin typeface="Arial" panose="020B0604020202020204" pitchFamily="34" charset="0"/>
                <a:cs typeface="Arial" panose="020B0604020202020204" pitchFamily="34" charset="0"/>
                <a:sym typeface="+mn-ea"/>
              </a:endParaRPr>
            </a:p>
            <a:p>
              <a:pPr lvl="0" algn="l">
                <a:buClrTx/>
                <a:buSzTx/>
                <a:buFont typeface="Arial" panose="020B0604020202020204" pitchFamily="34" charset="0"/>
              </a:pPr>
              <a:r>
                <a:rPr lang="en-US" altLang="en-US" sz="1200">
                  <a:latin typeface="Arial" panose="020B0604020202020204" pitchFamily="34" charset="0"/>
                  <a:cs typeface="Arial" panose="020B0604020202020204" pitchFamily="34" charset="0"/>
                  <a:sym typeface="+mn-ea"/>
                </a:rPr>
                <a:t>Angela Sargsyan</a:t>
              </a:r>
              <a:endParaRPr lang="en-US" altLang="en-US" sz="1200">
                <a:latin typeface="Arial" panose="020B0604020202020204" pitchFamily="34" charset="0"/>
                <a:cs typeface="Arial" panose="020B0604020202020204" pitchFamily="34" charset="0"/>
                <a:sym typeface="+mn-ea"/>
              </a:endParaRPr>
            </a:p>
          </p:txBody>
        </p:sp>
        <p:cxnSp>
          <p:nvCxnSpPr>
            <p:cNvPr id="45" name="Straight Connector 44"/>
            <p:cNvCxnSpPr/>
            <p:nvPr/>
          </p:nvCxnSpPr>
          <p:spPr>
            <a:xfrm flipH="1">
              <a:off x="13727" y="4454"/>
              <a:ext cx="7" cy="1584"/>
            </a:xfrm>
            <a:prstGeom prst="line">
              <a:avLst/>
            </a:prstGeom>
          </p:spPr>
          <p:style>
            <a:lnRef idx="2">
              <a:schemeClr val="accent1"/>
            </a:lnRef>
            <a:fillRef idx="0">
              <a:srgbClr val="FFFFFF"/>
            </a:fillRef>
            <a:effectRef idx="0">
              <a:srgbClr val="FFFFFF"/>
            </a:effectRef>
            <a:fontRef idx="minor">
              <a:schemeClr val="tx1"/>
            </a:fontRef>
          </p:style>
        </p:cxnSp>
      </p:grpSp>
      <p:grpSp>
        <p:nvGrpSpPr>
          <p:cNvPr id="60" name="Group 59"/>
          <p:cNvGrpSpPr/>
          <p:nvPr/>
        </p:nvGrpSpPr>
        <p:grpSpPr>
          <a:xfrm>
            <a:off x="6073775" y="3160395"/>
            <a:ext cx="2580640" cy="1251585"/>
            <a:chOff x="15211" y="6238"/>
            <a:chExt cx="4064" cy="1971"/>
          </a:xfrm>
        </p:grpSpPr>
        <p:pic>
          <p:nvPicPr>
            <p:cNvPr id="50" name="Picture 49"/>
            <p:cNvPicPr/>
            <p:nvPr/>
          </p:nvPicPr>
          <p:blipFill>
            <a:blip r:embed="rId10"/>
            <a:stretch>
              <a:fillRect/>
            </a:stretch>
          </p:blipFill>
          <p:spPr>
            <a:xfrm>
              <a:off x="15232" y="6238"/>
              <a:ext cx="1824" cy="613"/>
            </a:xfrm>
            <a:prstGeom prst="rect">
              <a:avLst/>
            </a:prstGeom>
          </p:spPr>
        </p:pic>
        <p:sp>
          <p:nvSpPr>
            <p:cNvPr id="51" name="Text Box 50"/>
            <p:cNvSpPr txBox="1"/>
            <p:nvPr/>
          </p:nvSpPr>
          <p:spPr>
            <a:xfrm>
              <a:off x="15211" y="6996"/>
              <a:ext cx="4064" cy="434"/>
            </a:xfrm>
            <a:prstGeom prst="rect">
              <a:avLst/>
            </a:prstGeom>
            <a:noFill/>
          </p:spPr>
          <p:txBody>
            <a:bodyPr wrap="square" rtlCol="0" anchor="t">
              <a:spAutoFit/>
            </a:bodyPr>
            <a:p>
              <a:pPr lvl="0" algn="l">
                <a:buClrTx/>
                <a:buSzTx/>
                <a:buFont typeface="Arial" panose="020B0604020202020204" pitchFamily="34" charset="0"/>
              </a:pPr>
              <a:r>
                <a:rPr lang="en-US" altLang="en-US" sz="1200" i="1">
                  <a:latin typeface="Arial" panose="020B0604020202020204" pitchFamily="34" charset="0"/>
                  <a:cs typeface="Arial" panose="020B0604020202020204" pitchFamily="34" charset="0"/>
                  <a:sym typeface="+mn-ea"/>
                </a:rPr>
                <a:t>Synchrotron Research Institute</a:t>
              </a:r>
              <a:endParaRPr lang="en-US" altLang="en-US" sz="1200" i="1">
                <a:latin typeface="Arial" panose="020B0604020202020204" pitchFamily="34" charset="0"/>
                <a:cs typeface="Arial" panose="020B0604020202020204" pitchFamily="34" charset="0"/>
                <a:sym typeface="+mn-ea"/>
                <a:hlinkClick r:id="rId11"/>
              </a:endParaRPr>
            </a:p>
          </p:txBody>
        </p:sp>
        <p:sp>
          <p:nvSpPr>
            <p:cNvPr id="52" name="Text Box 51"/>
            <p:cNvSpPr txBox="1"/>
            <p:nvPr/>
          </p:nvSpPr>
          <p:spPr>
            <a:xfrm>
              <a:off x="15319" y="7485"/>
              <a:ext cx="3211" cy="725"/>
            </a:xfrm>
            <a:prstGeom prst="rect">
              <a:avLst/>
            </a:prstGeom>
            <a:noFill/>
          </p:spPr>
          <p:txBody>
            <a:bodyPr wrap="square" rtlCol="0" anchor="t">
              <a:spAutoFit/>
            </a:bodyPr>
            <a:p>
              <a:pPr lvl="0" algn="l">
                <a:buClrTx/>
                <a:buSzTx/>
                <a:buFont typeface="Arial" panose="020B0604020202020204" pitchFamily="34" charset="0"/>
              </a:pPr>
              <a:r>
                <a:rPr lang="en-US" sz="1200">
                  <a:latin typeface="Arial" panose="020B0604020202020204" pitchFamily="34" charset="0"/>
                  <a:cs typeface="Arial" panose="020B0604020202020204" pitchFamily="34" charset="0"/>
                  <a:sym typeface="+mn-ea"/>
                </a:rPr>
                <a:t>Gohar Tsakanova</a:t>
              </a:r>
              <a:endParaRPr lang="en-US" sz="1200">
                <a:latin typeface="Arial" panose="020B0604020202020204" pitchFamily="34" charset="0"/>
                <a:cs typeface="Arial" panose="020B0604020202020204" pitchFamily="34" charset="0"/>
                <a:sym typeface="+mn-ea"/>
              </a:endParaRPr>
            </a:p>
            <a:p>
              <a:pPr lvl="0" algn="l">
                <a:buClrTx/>
                <a:buSzTx/>
                <a:buFont typeface="Arial" panose="020B0604020202020204" pitchFamily="34" charset="0"/>
              </a:pPr>
              <a:r>
                <a:rPr lang="en-US" sz="1200">
                  <a:latin typeface="Arial" panose="020B0604020202020204" pitchFamily="34" charset="0"/>
                  <a:cs typeface="Arial" panose="020B0604020202020204" pitchFamily="34" charset="0"/>
                  <a:sym typeface="+mn-ea"/>
                </a:rPr>
                <a:t>Anna Ayvazyan</a:t>
              </a:r>
              <a:endParaRPr lang="en-US" sz="1200">
                <a:latin typeface="Arial" panose="020B0604020202020204" pitchFamily="34" charset="0"/>
                <a:cs typeface="Arial" panose="020B0604020202020204" pitchFamily="34" charset="0"/>
                <a:sym typeface="+mn-ea"/>
              </a:endParaRPr>
            </a:p>
          </p:txBody>
        </p:sp>
        <p:cxnSp>
          <p:nvCxnSpPr>
            <p:cNvPr id="53" name="Straight Connector 52"/>
            <p:cNvCxnSpPr/>
            <p:nvPr/>
          </p:nvCxnSpPr>
          <p:spPr>
            <a:xfrm flipH="1">
              <a:off x="15217" y="7124"/>
              <a:ext cx="7" cy="1008"/>
            </a:xfrm>
            <a:prstGeom prst="line">
              <a:avLst/>
            </a:prstGeom>
          </p:spPr>
          <p:style>
            <a:lnRef idx="2">
              <a:schemeClr val="accent1"/>
            </a:lnRef>
            <a:fillRef idx="0">
              <a:srgbClr val="FFFFFF"/>
            </a:fillRef>
            <a:effectRef idx="0">
              <a:srgbClr val="FFFFFF"/>
            </a:effectRef>
            <a:fontRef idx="minor">
              <a:schemeClr val="tx1"/>
            </a:fontRef>
          </p:style>
        </p:cxnSp>
      </p:grpSp>
      <p:sp>
        <p:nvSpPr>
          <p:cNvPr id="54" name="Text Box 53"/>
          <p:cNvSpPr txBox="1"/>
          <p:nvPr/>
        </p:nvSpPr>
        <p:spPr>
          <a:xfrm>
            <a:off x="3618230" y="5271770"/>
            <a:ext cx="3430270" cy="275590"/>
          </a:xfrm>
          <a:prstGeom prst="rect">
            <a:avLst/>
          </a:prstGeom>
          <a:noFill/>
        </p:spPr>
        <p:txBody>
          <a:bodyPr wrap="square" rtlCol="0" anchor="t">
            <a:spAutoFit/>
          </a:bodyPr>
          <a:p>
            <a:pPr lvl="0" algn="l">
              <a:buClrTx/>
              <a:buSzTx/>
              <a:buFont typeface="Arial" panose="020B0604020202020204" pitchFamily="34" charset="0"/>
            </a:pPr>
            <a:r>
              <a:rPr lang="en-US" sz="1200">
                <a:latin typeface="Arial" panose="020B0604020202020204" pitchFamily="34" charset="0"/>
                <a:cs typeface="Arial" panose="020B0604020202020204" pitchFamily="34" charset="0"/>
                <a:sym typeface="+mn-ea"/>
              </a:rPr>
              <a:t>The Higher Education and Science Committee</a:t>
            </a:r>
            <a:endParaRPr lang="en-US" sz="1200">
              <a:latin typeface="Arial" panose="020B0604020202020204" pitchFamily="34" charset="0"/>
              <a:cs typeface="Arial" panose="020B0604020202020204" pitchFamily="34" charset="0"/>
              <a:sym typeface="+mn-ea"/>
            </a:endParaRPr>
          </a:p>
        </p:txBody>
      </p:sp>
      <p:sp>
        <p:nvSpPr>
          <p:cNvPr id="55" name="Text Box 54"/>
          <p:cNvSpPr txBox="1"/>
          <p:nvPr/>
        </p:nvSpPr>
        <p:spPr>
          <a:xfrm>
            <a:off x="8535670" y="6369685"/>
            <a:ext cx="2918460" cy="275590"/>
          </a:xfrm>
          <a:prstGeom prst="rect">
            <a:avLst/>
          </a:prstGeom>
          <a:noFill/>
        </p:spPr>
        <p:txBody>
          <a:bodyPr wrap="square" rtlCol="0" anchor="t">
            <a:spAutoFit/>
          </a:bodyPr>
          <a:p>
            <a:pPr indent="0">
              <a:buFont typeface="Arial" panose="020B0604020202020204" pitchFamily="34" charset="0"/>
              <a:buNone/>
            </a:pPr>
            <a:r>
              <a:rPr lang="en-US" altLang="en-US" sz="1200">
                <a:latin typeface="Arial" panose="020B0604020202020204" pitchFamily="34" charset="0"/>
                <a:cs typeface="Arial" panose="020B0604020202020204" pitchFamily="34" charset="0"/>
              </a:rPr>
              <a:t>The Fulbright Foreign Student Program </a:t>
            </a:r>
            <a:endParaRPr lang="en-US" altLang="en-US" sz="1200">
              <a:latin typeface="Arial" panose="020B0604020202020204" pitchFamily="34" charset="0"/>
              <a:cs typeface="Arial" panose="020B0604020202020204" pitchFamily="34" charset="0"/>
            </a:endParaRPr>
          </a:p>
        </p:txBody>
      </p:sp>
      <p:sp>
        <p:nvSpPr>
          <p:cNvPr id="4" name="Text Box 3"/>
          <p:cNvSpPr txBox="1"/>
          <p:nvPr/>
        </p:nvSpPr>
        <p:spPr>
          <a:xfrm>
            <a:off x="104775" y="1094740"/>
            <a:ext cx="2581275" cy="321945"/>
          </a:xfrm>
          <a:prstGeom prst="rect">
            <a:avLst/>
          </a:prstGeom>
          <a:noFill/>
        </p:spPr>
        <p:txBody>
          <a:bodyPr wrap="square" rtlCol="0" anchor="t">
            <a:spAutoFit/>
          </a:bodyPr>
          <a:p>
            <a:pPr indent="0">
              <a:lnSpc>
                <a:spcPct val="125000"/>
              </a:lnSpc>
              <a:spcBef>
                <a:spcPts val="0"/>
              </a:spcBef>
              <a:spcAft>
                <a:spcPts val="0"/>
              </a:spcAft>
              <a:buFont typeface="Arial" panose="020B0604020202020204" pitchFamily="34" charset="0"/>
              <a:buNone/>
            </a:pPr>
            <a:r>
              <a:rPr lang="en-US" sz="1200" i="1">
                <a:latin typeface="Arial" panose="020B0604020202020204" pitchFamily="34" charset="0"/>
                <a:cs typeface="Arial" panose="020B0604020202020204" pitchFamily="34" charset="0"/>
                <a:sym typeface="+mn-ea"/>
              </a:rPr>
              <a:t>Sequencing Core Facility</a:t>
            </a:r>
            <a:endParaRPr lang="en-US" sz="1200" i="1">
              <a:latin typeface="Arial" panose="020B0604020202020204" pitchFamily="34" charset="0"/>
              <a:cs typeface="Arial" panose="020B0604020202020204" pitchFamily="34" charset="0"/>
              <a:sym typeface="+mn-ea"/>
            </a:endParaRPr>
          </a:p>
        </p:txBody>
      </p:sp>
      <p:sp>
        <p:nvSpPr>
          <p:cNvPr id="5" name="Text Box 4"/>
          <p:cNvSpPr txBox="1"/>
          <p:nvPr/>
        </p:nvSpPr>
        <p:spPr>
          <a:xfrm>
            <a:off x="187960" y="1416685"/>
            <a:ext cx="1974850" cy="783590"/>
          </a:xfrm>
          <a:prstGeom prst="rect">
            <a:avLst/>
          </a:prstGeom>
          <a:noFill/>
        </p:spPr>
        <p:txBody>
          <a:bodyPr wrap="square" rtlCol="0" anchor="t">
            <a:spAutoFit/>
          </a:bodyPr>
          <a:p>
            <a:pPr lvl="0" algn="l">
              <a:lnSpc>
                <a:spcPct val="125000"/>
              </a:lnSpc>
              <a:spcBef>
                <a:spcPts val="0"/>
              </a:spcBef>
              <a:spcAft>
                <a:spcPts val="0"/>
              </a:spcAft>
              <a:buClrTx/>
              <a:buSzTx/>
              <a:buFont typeface="Arial" panose="020B0604020202020204" pitchFamily="34" charset="0"/>
            </a:pPr>
            <a:r>
              <a:rPr lang="en-US" sz="1200">
                <a:latin typeface="Arial" panose="020B0604020202020204" pitchFamily="34" charset="0"/>
                <a:cs typeface="Arial" panose="020B0604020202020204" pitchFamily="34" charset="0"/>
                <a:sym typeface="+mn-ea"/>
              </a:rPr>
              <a:t>Narine </a:t>
            </a:r>
            <a:r>
              <a:rPr lang="en-US" altLang="en-US" sz="1200">
                <a:latin typeface="Arial" panose="020B0604020202020204" pitchFamily="34" charset="0"/>
                <a:cs typeface="Arial" panose="020B0604020202020204" pitchFamily="34" charset="0"/>
                <a:sym typeface="+mn-ea"/>
              </a:rPr>
              <a:t>Kianian</a:t>
            </a:r>
            <a:endParaRPr lang="en-US" altLang="en-US" sz="1200">
              <a:latin typeface="Arial" panose="020B0604020202020204" pitchFamily="34" charset="0"/>
              <a:cs typeface="Arial" panose="020B0604020202020204" pitchFamily="34" charset="0"/>
              <a:sym typeface="+mn-ea"/>
            </a:endParaRPr>
          </a:p>
          <a:p>
            <a:pPr indent="0">
              <a:lnSpc>
                <a:spcPct val="125000"/>
              </a:lnSpc>
              <a:spcBef>
                <a:spcPts val="0"/>
              </a:spcBef>
              <a:spcAft>
                <a:spcPts val="0"/>
              </a:spcAft>
              <a:buFont typeface="Arial" panose="020B0604020202020204" pitchFamily="34" charset="0"/>
              <a:buNone/>
            </a:pPr>
            <a:r>
              <a:rPr lang="en-US" sz="1200">
                <a:latin typeface="Arial" panose="020B0604020202020204" pitchFamily="34" charset="0"/>
                <a:cs typeface="Arial" panose="020B0604020202020204" pitchFamily="34" charset="0"/>
                <a:sym typeface="+mn-ea"/>
              </a:rPr>
              <a:t>Suren Davitavyan</a:t>
            </a:r>
            <a:endParaRPr lang="en-US" sz="1200">
              <a:latin typeface="Arial" panose="020B0604020202020204" pitchFamily="34" charset="0"/>
              <a:cs typeface="Arial" panose="020B0604020202020204" pitchFamily="34" charset="0"/>
              <a:sym typeface="+mn-ea"/>
            </a:endParaRPr>
          </a:p>
          <a:p>
            <a:pPr indent="0">
              <a:lnSpc>
                <a:spcPct val="125000"/>
              </a:lnSpc>
              <a:spcBef>
                <a:spcPts val="0"/>
              </a:spcBef>
              <a:spcAft>
                <a:spcPts val="0"/>
              </a:spcAft>
              <a:buFont typeface="Arial" panose="020B0604020202020204" pitchFamily="34" charset="0"/>
              <a:buNone/>
            </a:pPr>
            <a:r>
              <a:rPr lang="en-US" sz="1200">
                <a:latin typeface="Arial" panose="020B0604020202020204" pitchFamily="34" charset="0"/>
                <a:cs typeface="Arial" panose="020B0604020202020204" pitchFamily="34" charset="0"/>
                <a:sym typeface="+mn-ea"/>
              </a:rPr>
              <a:t>Hovhannes Hovhannisyan</a:t>
            </a:r>
            <a:endParaRPr lang="en-US" sz="1200">
              <a:latin typeface="Arial" panose="020B0604020202020204" pitchFamily="34" charset="0"/>
              <a:cs typeface="Arial" panose="020B0604020202020204" pitchFamily="34" charset="0"/>
              <a:sym typeface="+mn-ea"/>
            </a:endParaRPr>
          </a:p>
        </p:txBody>
      </p:sp>
      <p:sp>
        <p:nvSpPr>
          <p:cNvPr id="10" name="TextBox 1"/>
          <p:cNvSpPr txBox="1"/>
          <p:nvPr/>
        </p:nvSpPr>
        <p:spPr>
          <a:xfrm>
            <a:off x="2232660" y="17145"/>
            <a:ext cx="4078605" cy="706755"/>
          </a:xfrm>
          <a:prstGeom prst="rect">
            <a:avLst/>
          </a:prstGeom>
          <a:noFill/>
        </p:spPr>
        <p:txBody>
          <a:bodyPr wrap="none">
            <a:spAutoFit/>
          </a:bodyPr>
          <a:lstStyle/>
          <a:p>
            <a:pPr algn="l">
              <a:defRPr sz="4000" b="1">
                <a:solidFill>
                  <a:srgbClr val="1E3A8A"/>
                </a:solidFill>
              </a:defRPr>
            </a:pPr>
            <a:r>
              <a:rPr lang="en-US" altLang="en-US"/>
              <a:t>Acknowledgments</a:t>
            </a:r>
            <a:endParaRPr lang="en-US" altLang="en-US"/>
          </a:p>
        </p:txBody>
      </p:sp>
      <p:sp>
        <p:nvSpPr>
          <p:cNvPr id="11" name="Rectangle 10"/>
          <p:cNvSpPr/>
          <p:nvPr/>
        </p:nvSpPr>
        <p:spPr>
          <a:xfrm flipV="1">
            <a:off x="2232660" y="664845"/>
            <a:ext cx="9826625" cy="91440"/>
          </a:xfrm>
          <a:prstGeom prst="rect">
            <a:avLst/>
          </a:prstGeom>
          <a:solidFill>
            <a:srgbClr val="0D9488"/>
          </a:solidFill>
          <a:ln>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 Box 6"/>
          <p:cNvSpPr txBox="1"/>
          <p:nvPr/>
        </p:nvSpPr>
        <p:spPr>
          <a:xfrm>
            <a:off x="9079230" y="3917315"/>
            <a:ext cx="3461385" cy="275590"/>
          </a:xfrm>
          <a:prstGeom prst="rect">
            <a:avLst/>
          </a:prstGeom>
          <a:noFill/>
        </p:spPr>
        <p:txBody>
          <a:bodyPr wrap="square" rtlCol="0" anchor="t">
            <a:spAutoFit/>
          </a:bodyPr>
          <a:p>
            <a:pPr lvl="0" algn="l">
              <a:buClrTx/>
              <a:buSzTx/>
              <a:buFont typeface="Arial" panose="020B0604020202020204" pitchFamily="34" charset="0"/>
            </a:pPr>
            <a:r>
              <a:rPr lang="en-US" altLang="en-US" sz="1200" i="1">
                <a:latin typeface="Arial" panose="020B0604020202020204" pitchFamily="34" charset="0"/>
                <a:cs typeface="Arial" panose="020B0604020202020204" pitchFamily="34" charset="0"/>
                <a:sym typeface="+mn-ea"/>
              </a:rPr>
              <a:t>Center for ecological-noosphere studies</a:t>
            </a:r>
            <a:endParaRPr lang="en-US" altLang="en-US" sz="1200" i="1">
              <a:latin typeface="Arial" panose="020B0604020202020204" pitchFamily="34" charset="0"/>
              <a:cs typeface="Arial" panose="020B0604020202020204" pitchFamily="34" charset="0"/>
              <a:sym typeface="+mn-ea"/>
            </a:endParaRPr>
          </a:p>
        </p:txBody>
      </p:sp>
      <p:sp>
        <p:nvSpPr>
          <p:cNvPr id="16" name="Text Box 15"/>
          <p:cNvSpPr txBox="1"/>
          <p:nvPr/>
        </p:nvSpPr>
        <p:spPr>
          <a:xfrm>
            <a:off x="9140825" y="4220845"/>
            <a:ext cx="2734310" cy="645160"/>
          </a:xfrm>
          <a:prstGeom prst="rect">
            <a:avLst/>
          </a:prstGeom>
          <a:noFill/>
        </p:spPr>
        <p:txBody>
          <a:bodyPr wrap="square" rtlCol="0" anchor="t">
            <a:spAutoFit/>
          </a:bodyPr>
          <a:p>
            <a:pPr lvl="0" algn="l">
              <a:buClrTx/>
              <a:buSzTx/>
              <a:buFont typeface="Arial" panose="020B0604020202020204" pitchFamily="34" charset="0"/>
            </a:pPr>
            <a:r>
              <a:rPr lang="en-US" sz="1200">
                <a:latin typeface="Arial" panose="020B0604020202020204" pitchFamily="34" charset="0"/>
                <a:cs typeface="Arial" panose="020B0604020202020204" pitchFamily="34" charset="0"/>
                <a:sym typeface="+mn-ea"/>
              </a:rPr>
              <a:t>Lilit Sahakyan</a:t>
            </a:r>
            <a:endParaRPr lang="en-US" sz="1200">
              <a:latin typeface="Arial" panose="020B0604020202020204" pitchFamily="34" charset="0"/>
              <a:cs typeface="Arial" panose="020B0604020202020204" pitchFamily="34" charset="0"/>
              <a:sym typeface="+mn-ea"/>
            </a:endParaRPr>
          </a:p>
          <a:p>
            <a:pPr lvl="0" algn="l">
              <a:buClrTx/>
              <a:buSzTx/>
              <a:buFont typeface="Arial" panose="020B0604020202020204" pitchFamily="34" charset="0"/>
            </a:pPr>
            <a:r>
              <a:rPr lang="en-US" sz="1200">
                <a:latin typeface="Arial" panose="020B0604020202020204" pitchFamily="34" charset="0"/>
                <a:cs typeface="Arial" panose="020B0604020202020204" pitchFamily="34" charset="0"/>
                <a:sym typeface="+mn-ea"/>
              </a:rPr>
              <a:t>Gevorg Tepanosyan</a:t>
            </a:r>
            <a:endParaRPr lang="en-US" sz="1200">
              <a:latin typeface="Arial" panose="020B0604020202020204" pitchFamily="34" charset="0"/>
              <a:cs typeface="Arial" panose="020B0604020202020204" pitchFamily="34" charset="0"/>
              <a:sym typeface="+mn-ea"/>
            </a:endParaRPr>
          </a:p>
          <a:p>
            <a:pPr lvl="0" algn="l">
              <a:buClrTx/>
              <a:buSzTx/>
              <a:buFont typeface="Arial" panose="020B0604020202020204" pitchFamily="34" charset="0"/>
            </a:pPr>
            <a:r>
              <a:rPr lang="en-US" sz="1200">
                <a:latin typeface="Arial" panose="020B0604020202020204" pitchFamily="34" charset="0"/>
                <a:cs typeface="Arial" panose="020B0604020202020204" pitchFamily="34" charset="0"/>
                <a:sym typeface="+mn-ea"/>
              </a:rPr>
              <a:t>David Pipoyan</a:t>
            </a:r>
            <a:endParaRPr lang="en-US" sz="1200">
              <a:latin typeface="Arial" panose="020B0604020202020204" pitchFamily="34" charset="0"/>
              <a:cs typeface="Arial" panose="020B0604020202020204" pitchFamily="34" charset="0"/>
              <a:sym typeface="+mn-ea"/>
            </a:endParaRPr>
          </a:p>
        </p:txBody>
      </p:sp>
      <p:cxnSp>
        <p:nvCxnSpPr>
          <p:cNvPr id="18" name="Straight Connector 17"/>
          <p:cNvCxnSpPr/>
          <p:nvPr/>
        </p:nvCxnSpPr>
        <p:spPr>
          <a:xfrm>
            <a:off x="8986520" y="3977640"/>
            <a:ext cx="1905" cy="822325"/>
          </a:xfrm>
          <a:prstGeom prst="line">
            <a:avLst/>
          </a:prstGeom>
        </p:spPr>
        <p:style>
          <a:lnRef idx="2">
            <a:schemeClr val="accent1"/>
          </a:lnRef>
          <a:fillRef idx="0">
            <a:srgbClr val="FFFFFF"/>
          </a:fillRef>
          <a:effectRef idx="0">
            <a:srgbClr val="FFFFFF"/>
          </a:effectRef>
          <a:fontRef idx="minor">
            <a:schemeClr val="tx1"/>
          </a:fontRef>
        </p:style>
      </p:cxnSp>
      <p:pic>
        <p:nvPicPr>
          <p:cNvPr id="19" name="Picture 18"/>
          <p:cNvPicPr>
            <a:picLocks noChangeAspect="1"/>
          </p:cNvPicPr>
          <p:nvPr/>
        </p:nvPicPr>
        <p:blipFill>
          <a:blip r:embed="rId12"/>
          <a:stretch>
            <a:fillRect/>
          </a:stretch>
        </p:blipFill>
        <p:spPr>
          <a:xfrm>
            <a:off x="8933815" y="3326130"/>
            <a:ext cx="1418590" cy="51181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ext Box 6"/>
          <p:cNvSpPr txBox="1"/>
          <p:nvPr/>
        </p:nvSpPr>
        <p:spPr>
          <a:xfrm>
            <a:off x="3616960" y="2872105"/>
            <a:ext cx="5186680" cy="706755"/>
          </a:xfrm>
          <a:prstGeom prst="rect">
            <a:avLst/>
          </a:prstGeom>
          <a:noFill/>
          <a:ln>
            <a:noFill/>
          </a:ln>
          <a:effectLst>
            <a:glow rad="127000">
              <a:schemeClr val="accent1">
                <a:alpha val="30000"/>
              </a:schemeClr>
            </a:glow>
          </a:effectLst>
          <a:extLst>
            <a:ext uri="{909E8E84-426E-40DD-AFC4-6F175D3DCCD1}">
              <a14:hiddenFill xmlns:a14="http://schemas.microsoft.com/office/drawing/2010/main">
                <a:solidFill>
                  <a:schemeClr val="bg1"/>
                </a:solidFill>
              </a14:hiddenFill>
            </a:ext>
          </a:extLst>
        </p:spPr>
        <p:txBody>
          <a:bodyPr wrap="square" rtlCol="0">
            <a:spAutoFit/>
          </a:bodyPr>
          <a:p>
            <a:r>
              <a:rPr lang="en-US" sz="4000" b="1">
                <a:ln>
                  <a:noFill/>
                </a:ln>
                <a:solidFill>
                  <a:schemeClr val="tx1"/>
                </a:solidFill>
                <a:latin typeface="Arial" panose="020B0604020202020204" pitchFamily="34" charset="0"/>
                <a:cs typeface="Arial" panose="020B0604020202020204" pitchFamily="34" charset="0"/>
              </a:rPr>
              <a:t>Շնորհակալություն</a:t>
            </a:r>
            <a:endParaRPr lang="en-US" sz="4000" b="1">
              <a:ln>
                <a:noFill/>
              </a:ln>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
          <a:stretch>
            <a:fillRect/>
          </a:stretch>
        </p:blipFill>
        <p:spPr>
          <a:xfrm>
            <a:off x="8482965" y="421005"/>
            <a:ext cx="3467735" cy="1159510"/>
          </a:xfrm>
          <a:prstGeom prst="rect">
            <a:avLst/>
          </a:prstGeom>
        </p:spPr>
      </p:pic>
      <p:pic>
        <p:nvPicPr>
          <p:cNvPr id="101" name="Picture 100"/>
          <p:cNvPicPr/>
          <p:nvPr/>
        </p:nvPicPr>
        <p:blipFill>
          <a:blip r:embed="rId2"/>
          <a:stretch>
            <a:fillRect/>
          </a:stretch>
        </p:blipFill>
        <p:spPr>
          <a:xfrm>
            <a:off x="250190" y="219710"/>
            <a:ext cx="1276350" cy="156273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5"/>
          <p:cNvPicPr>
            <a:picLocks noChangeAspect="1"/>
          </p:cNvPicPr>
          <p:nvPr/>
        </p:nvPicPr>
        <p:blipFill>
          <a:blip r:embed="rId1"/>
          <a:stretch>
            <a:fillRect/>
          </a:stretch>
        </p:blipFill>
        <p:spPr>
          <a:xfrm>
            <a:off x="1174750" y="783590"/>
            <a:ext cx="9665335" cy="6053455"/>
          </a:xfrm>
          <a:prstGeom prst="rect">
            <a:avLst/>
          </a:prstGeom>
        </p:spPr>
      </p:pic>
      <p:sp>
        <p:nvSpPr>
          <p:cNvPr id="7" name="TextBox 1"/>
          <p:cNvSpPr txBox="1"/>
          <p:nvPr/>
        </p:nvSpPr>
        <p:spPr>
          <a:xfrm>
            <a:off x="351790" y="-45720"/>
            <a:ext cx="9081770" cy="543560"/>
          </a:xfrm>
          <a:prstGeom prst="rect">
            <a:avLst/>
          </a:prstGeom>
          <a:noFill/>
        </p:spPr>
        <p:txBody>
          <a:bodyPr wrap="none">
            <a:noAutofit/>
          </a:bodyPr>
          <a:lstStyle/>
          <a:p>
            <a:pPr algn="l">
              <a:defRPr sz="4000" b="1">
                <a:solidFill>
                  <a:srgbClr val="1E3A8A"/>
                </a:solidFill>
              </a:defRPr>
            </a:pPr>
            <a:r>
              <a:rPr lang="en-US" altLang="en-US"/>
              <a:t>Metals and Health Status: State-of-the-Art</a:t>
            </a:r>
            <a:endParaRPr lang="en-US" altLang="en-US"/>
          </a:p>
          <a:p>
            <a:pPr>
              <a:defRPr sz="4000" b="1">
                <a:solidFill>
                  <a:srgbClr val="1E3A8A"/>
                </a:solidFill>
              </a:defRPr>
            </a:pPr>
            <a:endParaRPr lang="en-US" altLang="en-US"/>
          </a:p>
        </p:txBody>
      </p:sp>
      <p:sp>
        <p:nvSpPr>
          <p:cNvPr id="8" name="Rectangle 7"/>
          <p:cNvSpPr/>
          <p:nvPr/>
        </p:nvSpPr>
        <p:spPr>
          <a:xfrm>
            <a:off x="394335" y="598170"/>
            <a:ext cx="11016615" cy="91440"/>
          </a:xfrm>
          <a:prstGeom prst="rect">
            <a:avLst/>
          </a:prstGeom>
          <a:solidFill>
            <a:srgbClr val="0D9488"/>
          </a:solidFill>
          <a:ln>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a:stretch>
            <a:fillRect/>
          </a:stretch>
        </p:blipFill>
        <p:spPr>
          <a:xfrm>
            <a:off x="577850" y="807085"/>
            <a:ext cx="5893435" cy="3314700"/>
          </a:xfrm>
          <a:prstGeom prst="rect">
            <a:avLst/>
          </a:prstGeom>
        </p:spPr>
      </p:pic>
      <p:pic>
        <p:nvPicPr>
          <p:cNvPr id="3" name="Picture 2"/>
          <p:cNvPicPr>
            <a:picLocks noChangeAspect="1"/>
          </p:cNvPicPr>
          <p:nvPr/>
        </p:nvPicPr>
        <p:blipFill>
          <a:blip r:embed="rId2"/>
          <a:stretch>
            <a:fillRect/>
          </a:stretch>
        </p:blipFill>
        <p:spPr>
          <a:xfrm>
            <a:off x="6292215" y="850900"/>
            <a:ext cx="5735320" cy="3226435"/>
          </a:xfrm>
          <a:prstGeom prst="rect">
            <a:avLst/>
          </a:prstGeom>
        </p:spPr>
      </p:pic>
      <p:pic>
        <p:nvPicPr>
          <p:cNvPr id="5" name="Picture 4"/>
          <p:cNvPicPr>
            <a:picLocks noChangeAspect="1"/>
          </p:cNvPicPr>
          <p:nvPr/>
        </p:nvPicPr>
        <p:blipFill>
          <a:blip r:embed="rId3"/>
          <a:stretch>
            <a:fillRect/>
          </a:stretch>
        </p:blipFill>
        <p:spPr>
          <a:xfrm>
            <a:off x="816610" y="4205605"/>
            <a:ext cx="4506595" cy="2534920"/>
          </a:xfrm>
          <a:prstGeom prst="rect">
            <a:avLst/>
          </a:prstGeom>
        </p:spPr>
      </p:pic>
      <p:pic>
        <p:nvPicPr>
          <p:cNvPr id="6" name="Picture 5"/>
          <p:cNvPicPr>
            <a:picLocks noChangeAspect="1"/>
          </p:cNvPicPr>
          <p:nvPr/>
        </p:nvPicPr>
        <p:blipFill>
          <a:blip r:embed="rId4"/>
          <a:stretch>
            <a:fillRect/>
          </a:stretch>
        </p:blipFill>
        <p:spPr>
          <a:xfrm>
            <a:off x="5822950" y="4231005"/>
            <a:ext cx="4471670" cy="2515870"/>
          </a:xfrm>
          <a:prstGeom prst="rect">
            <a:avLst/>
          </a:prstGeom>
        </p:spPr>
      </p:pic>
      <p:sp>
        <p:nvSpPr>
          <p:cNvPr id="7" name="TextBox 1"/>
          <p:cNvSpPr txBox="1"/>
          <p:nvPr/>
        </p:nvSpPr>
        <p:spPr>
          <a:xfrm>
            <a:off x="351790" y="-45720"/>
            <a:ext cx="9081770" cy="543560"/>
          </a:xfrm>
          <a:prstGeom prst="rect">
            <a:avLst/>
          </a:prstGeom>
          <a:noFill/>
        </p:spPr>
        <p:txBody>
          <a:bodyPr wrap="none">
            <a:noAutofit/>
          </a:bodyPr>
          <a:lstStyle/>
          <a:p>
            <a:pPr>
              <a:defRPr sz="4000" b="1">
                <a:solidFill>
                  <a:srgbClr val="1E3A8A"/>
                </a:solidFill>
              </a:defRPr>
            </a:pPr>
            <a:r>
              <a:rPr lang="en-US" altLang="en-US"/>
              <a:t>Study design</a:t>
            </a:r>
            <a:endParaRPr lang="en-US" altLang="en-US"/>
          </a:p>
        </p:txBody>
      </p:sp>
      <p:sp>
        <p:nvSpPr>
          <p:cNvPr id="8" name="Rectangle 7"/>
          <p:cNvSpPr/>
          <p:nvPr/>
        </p:nvSpPr>
        <p:spPr>
          <a:xfrm>
            <a:off x="394335" y="598170"/>
            <a:ext cx="11016615" cy="91440"/>
          </a:xfrm>
          <a:prstGeom prst="rect">
            <a:avLst/>
          </a:prstGeom>
          <a:solidFill>
            <a:srgbClr val="0D9488"/>
          </a:solidFill>
          <a:ln>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p:cNvPicPr>
            <a:picLocks noChangeAspect="1"/>
          </p:cNvPicPr>
          <p:nvPr/>
        </p:nvPicPr>
        <p:blipFill>
          <a:blip r:embed="rId1"/>
          <a:stretch>
            <a:fillRect/>
          </a:stretch>
        </p:blipFill>
        <p:spPr>
          <a:xfrm>
            <a:off x="238760" y="967740"/>
            <a:ext cx="11707495" cy="4465320"/>
          </a:xfrm>
          <a:prstGeom prst="rect">
            <a:avLst/>
          </a:prstGeom>
        </p:spPr>
      </p:pic>
      <p:sp>
        <p:nvSpPr>
          <p:cNvPr id="9" name="Text Box 8"/>
          <p:cNvSpPr txBox="1"/>
          <p:nvPr/>
        </p:nvSpPr>
        <p:spPr>
          <a:xfrm>
            <a:off x="991870" y="6119495"/>
            <a:ext cx="10814050" cy="460375"/>
          </a:xfrm>
          <a:prstGeom prst="rect">
            <a:avLst/>
          </a:prstGeom>
        </p:spPr>
        <p:txBody>
          <a:bodyPr wrap="square">
            <a:spAutoFit/>
          </a:bodyPr>
          <a:p>
            <a:pPr marL="0" indent="0"/>
            <a:r>
              <a:rPr sz="1200" b="0" i="0">
                <a:solidFill>
                  <a:srgbClr val="212121"/>
                </a:solidFill>
                <a:latin typeface="Arial" panose="020B0604020202020204" pitchFamily="34" charset="0"/>
                <a:ea typeface="BlinkMacSystemFont"/>
                <a:cs typeface="Arial" panose="020B0604020202020204" pitchFamily="34" charset="0"/>
              </a:rPr>
              <a:t>Stepanyan A, Arakelyan A, Schug J. Transcriptome alterations in long-term mining region residents: Insights into immune response and molecular pathways. Environ Int. 2025 Mar;197:109344. doi: 10.1016/j.envint.2025.109344. Epub 2025 Feb 21. PMID: 40023890.</a:t>
            </a:r>
            <a:endParaRPr sz="1200" b="0" i="0">
              <a:solidFill>
                <a:srgbClr val="212121"/>
              </a:solidFill>
              <a:latin typeface="Arial" panose="020B0604020202020204" pitchFamily="34" charset="0"/>
              <a:ea typeface="BlinkMacSystemFont"/>
              <a:cs typeface="Arial" panose="020B0604020202020204" pitchFamily="34" charset="0"/>
            </a:endParaRPr>
          </a:p>
        </p:txBody>
      </p:sp>
      <p:pic>
        <p:nvPicPr>
          <p:cNvPr id="10" name="Picture 9"/>
          <p:cNvPicPr/>
          <p:nvPr/>
        </p:nvPicPr>
        <p:blipFill>
          <a:blip r:embed="rId2"/>
          <a:stretch>
            <a:fillRect/>
          </a:stretch>
        </p:blipFill>
        <p:spPr>
          <a:xfrm>
            <a:off x="238760" y="5949315"/>
            <a:ext cx="629920" cy="801370"/>
          </a:xfrm>
          <a:prstGeom prst="rect">
            <a:avLst/>
          </a:prstGeom>
        </p:spPr>
      </p:pic>
      <p:sp>
        <p:nvSpPr>
          <p:cNvPr id="11" name="Text Box 10"/>
          <p:cNvSpPr txBox="1"/>
          <p:nvPr/>
        </p:nvSpPr>
        <p:spPr>
          <a:xfrm>
            <a:off x="369570" y="125095"/>
            <a:ext cx="11315065" cy="583565"/>
          </a:xfrm>
          <a:prstGeom prst="rect">
            <a:avLst/>
          </a:prstGeom>
        </p:spPr>
        <p:txBody>
          <a:bodyPr wrap="square">
            <a:spAutoFit/>
          </a:bodyPr>
          <a:p>
            <a:pPr lvl="0" algn="ctr">
              <a:spcAft>
                <a:spcPct val="60000"/>
              </a:spcAft>
              <a:buClrTx/>
              <a:buSzTx/>
              <a:buFontTx/>
            </a:pPr>
            <a:r>
              <a:rPr sz="1600" b="1">
                <a:solidFill>
                  <a:srgbClr val="103A00"/>
                </a:solidFill>
                <a:latin typeface="Arial" panose="020B0604020202020204" pitchFamily="34" charset="0"/>
                <a:ea typeface="Merriweather"/>
                <a:cs typeface="Arial" panose="020B0604020202020204" pitchFamily="34" charset="0"/>
                <a:sym typeface="+mn-ea"/>
              </a:rPr>
              <a:t>Transcriptome alterations in long-term mining region residents: Insights into immune response and molecular pathways</a:t>
            </a:r>
            <a:endParaRPr sz="1600" b="1">
              <a:solidFill>
                <a:srgbClr val="103A00"/>
              </a:solidFill>
              <a:latin typeface="Arial" panose="020B0604020202020204" pitchFamily="34" charset="0"/>
              <a:ea typeface="Merriweather"/>
              <a:cs typeface="Arial" panose="020B0604020202020204" pitchFamily="34" charset="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rcRect b="1580"/>
          <a:stretch>
            <a:fillRect/>
          </a:stretch>
        </p:blipFill>
        <p:spPr>
          <a:xfrm>
            <a:off x="2708910" y="899160"/>
            <a:ext cx="8104505" cy="4812030"/>
          </a:xfrm>
          <a:prstGeom prst="rect">
            <a:avLst/>
          </a:prstGeom>
        </p:spPr>
      </p:pic>
      <p:pic>
        <p:nvPicPr>
          <p:cNvPr id="3" name="Picture 2"/>
          <p:cNvPicPr>
            <a:picLocks noChangeAspect="1"/>
          </p:cNvPicPr>
          <p:nvPr/>
        </p:nvPicPr>
        <p:blipFill>
          <a:blip r:embed="rId2"/>
          <a:srcRect l="11886" t="33657" r="25140"/>
          <a:stretch>
            <a:fillRect/>
          </a:stretch>
        </p:blipFill>
        <p:spPr>
          <a:xfrm>
            <a:off x="290195" y="174625"/>
            <a:ext cx="1118659" cy="1371600"/>
          </a:xfrm>
          <a:prstGeom prst="rect">
            <a:avLst/>
          </a:prstGeom>
        </p:spPr>
      </p:pic>
      <p:sp>
        <p:nvSpPr>
          <p:cNvPr id="7" name="Text Box 6"/>
          <p:cNvSpPr txBox="1"/>
          <p:nvPr/>
        </p:nvSpPr>
        <p:spPr>
          <a:xfrm>
            <a:off x="1058545" y="6126480"/>
            <a:ext cx="11087735" cy="645160"/>
          </a:xfrm>
          <a:prstGeom prst="rect">
            <a:avLst/>
          </a:prstGeom>
        </p:spPr>
        <p:txBody>
          <a:bodyPr wrap="square">
            <a:spAutoFit/>
          </a:bodyPr>
          <a:p>
            <a:pPr marL="0" indent="0"/>
            <a:r>
              <a:rPr sz="1200" b="0" i="0">
                <a:solidFill>
                  <a:srgbClr val="212121"/>
                </a:solidFill>
                <a:latin typeface="Arial" panose="020B0604020202020204" pitchFamily="34" charset="0"/>
                <a:ea typeface="BlinkMacSystemFont"/>
                <a:cs typeface="Arial" panose="020B0604020202020204" pitchFamily="34" charset="0"/>
              </a:rPr>
              <a:t>Bareghamyan Y, Minasyan A, Davitavyan S, Petrackova A, Savara J, Nesnadna R, Kriegova E, Schug J, Arakelyan A, Stepanyan A. Integrated analysis of the blood metallome and DNA methylation, gene expression, and protein levels of immune-associated genes in residents from mining region. Environ Geochem Health. 2026 Jan 4;48(2):81. doi: 10.1007/s10653-025-02958-z. PMID: 41485189; PMCID: PMC12765743.</a:t>
            </a:r>
            <a:endParaRPr sz="1200" b="0" i="0">
              <a:solidFill>
                <a:srgbClr val="212121"/>
              </a:solidFill>
              <a:latin typeface="Arial" panose="020B0604020202020204" pitchFamily="34" charset="0"/>
              <a:ea typeface="BlinkMacSystemFont"/>
              <a:cs typeface="Arial" panose="020B0604020202020204" pitchFamily="34" charset="0"/>
            </a:endParaRPr>
          </a:p>
        </p:txBody>
      </p:sp>
      <p:pic>
        <p:nvPicPr>
          <p:cNvPr id="8" name="Picture 7"/>
          <p:cNvPicPr>
            <a:picLocks noChangeAspect="1"/>
          </p:cNvPicPr>
          <p:nvPr/>
        </p:nvPicPr>
        <p:blipFill>
          <a:blip r:embed="rId3"/>
          <a:stretch>
            <a:fillRect/>
          </a:stretch>
        </p:blipFill>
        <p:spPr>
          <a:xfrm>
            <a:off x="569595" y="6126480"/>
            <a:ext cx="451485" cy="611505"/>
          </a:xfrm>
          <a:prstGeom prst="rect">
            <a:avLst/>
          </a:prstGeom>
        </p:spPr>
      </p:pic>
      <p:sp>
        <p:nvSpPr>
          <p:cNvPr id="9" name="Text Box 8"/>
          <p:cNvSpPr txBox="1"/>
          <p:nvPr/>
        </p:nvSpPr>
        <p:spPr>
          <a:xfrm>
            <a:off x="215900" y="1612900"/>
            <a:ext cx="1574800" cy="460375"/>
          </a:xfrm>
          <a:prstGeom prst="rect">
            <a:avLst/>
          </a:prstGeom>
        </p:spPr>
        <p:txBody>
          <a:bodyPr wrap="square">
            <a:spAutoFit/>
          </a:bodyPr>
          <a:p>
            <a:pPr marL="0" indent="0"/>
            <a:r>
              <a:rPr sz="1200" b="0" i="1">
                <a:solidFill>
                  <a:srgbClr val="000000"/>
                </a:solidFill>
                <a:latin typeface="Arial" panose="020B0604020202020204" pitchFamily="34" charset="0"/>
                <a:ea typeface="Roboto"/>
                <a:cs typeface="Arial" panose="020B0604020202020204" pitchFamily="34" charset="0"/>
              </a:rPr>
              <a:t>Yeva Bareghamyan</a:t>
            </a:r>
            <a:r>
              <a:rPr lang="en-US" sz="1200" b="0" i="1">
                <a:solidFill>
                  <a:srgbClr val="000000"/>
                </a:solidFill>
                <a:latin typeface="Arial" panose="020B0604020202020204" pitchFamily="34" charset="0"/>
                <a:ea typeface="Roboto"/>
                <a:cs typeface="Arial" panose="020B0604020202020204" pitchFamily="34" charset="0"/>
              </a:rPr>
              <a:t>,</a:t>
            </a:r>
            <a:endParaRPr lang="en-US" sz="1200" b="0" i="1">
              <a:solidFill>
                <a:srgbClr val="000000"/>
              </a:solidFill>
              <a:latin typeface="Arial" panose="020B0604020202020204" pitchFamily="34" charset="0"/>
              <a:ea typeface="Roboto"/>
              <a:cs typeface="Arial" panose="020B0604020202020204" pitchFamily="34" charset="0"/>
            </a:endParaRPr>
          </a:p>
          <a:p>
            <a:pPr marL="0" indent="0"/>
            <a:r>
              <a:rPr lang="en-US" sz="1200" b="0" i="1">
                <a:solidFill>
                  <a:srgbClr val="000000"/>
                </a:solidFill>
                <a:latin typeface="Arial" panose="020B0604020202020204" pitchFamily="34" charset="0"/>
                <a:ea typeface="Roboto"/>
                <a:cs typeface="Arial" panose="020B0604020202020204" pitchFamily="34" charset="0"/>
              </a:rPr>
              <a:t>PhD student</a:t>
            </a:r>
            <a:r>
              <a:rPr sz="1200" b="0" i="1">
                <a:solidFill>
                  <a:srgbClr val="000000"/>
                </a:solidFill>
                <a:latin typeface="Arial" panose="020B0604020202020204" pitchFamily="34" charset="0"/>
                <a:ea typeface="Roboto"/>
                <a:cs typeface="Arial" panose="020B0604020202020204" pitchFamily="34" charset="0"/>
              </a:rPr>
              <a:t> </a:t>
            </a:r>
            <a:endParaRPr sz="1200" b="0" i="1">
              <a:solidFill>
                <a:srgbClr val="000000"/>
              </a:solidFill>
              <a:latin typeface="Arial" panose="020B0604020202020204" pitchFamily="34" charset="0"/>
              <a:ea typeface="Roboto"/>
              <a:cs typeface="Arial" panose="020B0604020202020204" pitchFamily="34" charset="0"/>
            </a:endParaRPr>
          </a:p>
        </p:txBody>
      </p:sp>
      <p:sp>
        <p:nvSpPr>
          <p:cNvPr id="10" name="Text Box 9"/>
          <p:cNvSpPr txBox="1"/>
          <p:nvPr/>
        </p:nvSpPr>
        <p:spPr>
          <a:xfrm>
            <a:off x="2576195" y="59690"/>
            <a:ext cx="9310370" cy="583565"/>
          </a:xfrm>
          <a:prstGeom prst="rect">
            <a:avLst/>
          </a:prstGeom>
        </p:spPr>
        <p:txBody>
          <a:bodyPr wrap="square">
            <a:spAutoFit/>
          </a:bodyPr>
          <a:p>
            <a:pPr marL="0" indent="0" algn="ctr">
              <a:spcAft>
                <a:spcPct val="60000"/>
              </a:spcAft>
            </a:pPr>
            <a:r>
              <a:rPr sz="1600" b="1" i="0">
                <a:solidFill>
                  <a:srgbClr val="103A00"/>
                </a:solidFill>
                <a:latin typeface="Arial" panose="020B0604020202020204" pitchFamily="34" charset="0"/>
                <a:ea typeface="Merriweather"/>
                <a:cs typeface="Arial" panose="020B0604020202020204" pitchFamily="34" charset="0"/>
              </a:rPr>
              <a:t>Integrated analysis of the blood metallome and DNA methylation, gene expression, and protein levels of immune-associated genes in residents from mining region</a:t>
            </a:r>
            <a:endParaRPr sz="1600" b="1" i="0">
              <a:solidFill>
                <a:srgbClr val="103A00"/>
              </a:solidFill>
              <a:latin typeface="Arial" panose="020B0604020202020204" pitchFamily="34" charset="0"/>
              <a:ea typeface="Merriweather"/>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p:cNvPicPr/>
          <p:nvPr/>
        </p:nvPicPr>
        <p:blipFill>
          <a:blip r:embed="rId1"/>
          <a:srcRect t="5220" r="59341" b="56152"/>
          <a:stretch>
            <a:fillRect/>
          </a:stretch>
        </p:blipFill>
        <p:spPr>
          <a:xfrm>
            <a:off x="161290" y="2835275"/>
            <a:ext cx="3321685" cy="2603500"/>
          </a:xfrm>
          <a:prstGeom prst="rect">
            <a:avLst/>
          </a:prstGeom>
        </p:spPr>
      </p:pic>
      <p:pic>
        <p:nvPicPr>
          <p:cNvPr id="9" name="Picture 8"/>
          <p:cNvPicPr>
            <a:picLocks noChangeAspect="1"/>
          </p:cNvPicPr>
          <p:nvPr/>
        </p:nvPicPr>
        <p:blipFill>
          <a:blip r:embed="rId2"/>
          <a:srcRect r="15111"/>
          <a:stretch>
            <a:fillRect/>
          </a:stretch>
        </p:blipFill>
        <p:spPr>
          <a:xfrm>
            <a:off x="161290" y="105410"/>
            <a:ext cx="1163882" cy="1371600"/>
          </a:xfrm>
          <a:prstGeom prst="rect">
            <a:avLst/>
          </a:prstGeom>
        </p:spPr>
      </p:pic>
      <p:sp>
        <p:nvSpPr>
          <p:cNvPr id="10" name="Text Box 9"/>
          <p:cNvSpPr txBox="1"/>
          <p:nvPr/>
        </p:nvSpPr>
        <p:spPr>
          <a:xfrm>
            <a:off x="-7620" y="1538605"/>
            <a:ext cx="1528445" cy="460375"/>
          </a:xfrm>
          <a:prstGeom prst="rect">
            <a:avLst/>
          </a:prstGeom>
        </p:spPr>
        <p:txBody>
          <a:bodyPr wrap="square">
            <a:spAutoFit/>
          </a:bodyPr>
          <a:p>
            <a:pPr marL="0" indent="0"/>
            <a:r>
              <a:rPr lang="en-US" sz="1200" b="0" i="1">
                <a:solidFill>
                  <a:srgbClr val="000000"/>
                </a:solidFill>
                <a:latin typeface="Arial" panose="020B0604020202020204" pitchFamily="34" charset="0"/>
                <a:ea typeface="Roboto"/>
                <a:cs typeface="Arial" panose="020B0604020202020204" pitchFamily="34" charset="0"/>
              </a:rPr>
              <a:t>Hovsep Ghazaryan,</a:t>
            </a:r>
            <a:endParaRPr lang="en-US" sz="1200" b="0" i="1">
              <a:solidFill>
                <a:srgbClr val="000000"/>
              </a:solidFill>
              <a:latin typeface="Arial" panose="020B0604020202020204" pitchFamily="34" charset="0"/>
              <a:ea typeface="Roboto"/>
              <a:cs typeface="Arial" panose="020B0604020202020204" pitchFamily="34" charset="0"/>
            </a:endParaRPr>
          </a:p>
          <a:p>
            <a:pPr marL="0" indent="0"/>
            <a:r>
              <a:rPr lang="en-US" sz="1200" b="0" i="1">
                <a:solidFill>
                  <a:srgbClr val="000000"/>
                </a:solidFill>
                <a:latin typeface="Arial" panose="020B0604020202020204" pitchFamily="34" charset="0"/>
                <a:ea typeface="Roboto"/>
                <a:cs typeface="Arial" panose="020B0604020202020204" pitchFamily="34" charset="0"/>
              </a:rPr>
              <a:t>PhD</a:t>
            </a:r>
            <a:endParaRPr lang="en-US" sz="1200" b="0" i="1">
              <a:solidFill>
                <a:srgbClr val="000000"/>
              </a:solidFill>
              <a:latin typeface="Arial" panose="020B0604020202020204" pitchFamily="34" charset="0"/>
              <a:ea typeface="Roboto"/>
              <a:cs typeface="Arial" panose="020B0604020202020204" pitchFamily="34" charset="0"/>
            </a:endParaRPr>
          </a:p>
        </p:txBody>
      </p:sp>
      <p:pic>
        <p:nvPicPr>
          <p:cNvPr id="11" name="Picture 10"/>
          <p:cNvPicPr>
            <a:picLocks noChangeAspect="1"/>
          </p:cNvPicPr>
          <p:nvPr/>
        </p:nvPicPr>
        <p:blipFill>
          <a:blip r:embed="rId3"/>
          <a:srcRect l="37254" t="8387" r="13819"/>
          <a:stretch>
            <a:fillRect/>
          </a:stretch>
        </p:blipFill>
        <p:spPr>
          <a:xfrm>
            <a:off x="1643380" y="105410"/>
            <a:ext cx="1069678" cy="1371600"/>
          </a:xfrm>
          <a:prstGeom prst="rect">
            <a:avLst/>
          </a:prstGeom>
        </p:spPr>
      </p:pic>
      <p:sp>
        <p:nvSpPr>
          <p:cNvPr id="12" name="Text Box 11"/>
          <p:cNvSpPr txBox="1"/>
          <p:nvPr/>
        </p:nvSpPr>
        <p:spPr>
          <a:xfrm>
            <a:off x="1546225" y="1543685"/>
            <a:ext cx="1497965" cy="460375"/>
          </a:xfrm>
          <a:prstGeom prst="rect">
            <a:avLst/>
          </a:prstGeom>
        </p:spPr>
        <p:txBody>
          <a:bodyPr wrap="square">
            <a:spAutoFit/>
          </a:bodyPr>
          <a:p>
            <a:pPr marL="0" indent="0"/>
            <a:r>
              <a:rPr lang="en-US" sz="1200" b="0" i="1">
                <a:solidFill>
                  <a:srgbClr val="000000"/>
                </a:solidFill>
                <a:latin typeface="Arial" panose="020B0604020202020204" pitchFamily="34" charset="0"/>
                <a:ea typeface="Roboto"/>
                <a:cs typeface="Arial" panose="020B0604020202020204" pitchFamily="34" charset="0"/>
              </a:rPr>
              <a:t>Suren Davitavyan,</a:t>
            </a:r>
            <a:endParaRPr lang="en-US" sz="1200" b="0" i="1">
              <a:solidFill>
                <a:srgbClr val="000000"/>
              </a:solidFill>
              <a:latin typeface="Arial" panose="020B0604020202020204" pitchFamily="34" charset="0"/>
              <a:ea typeface="Roboto"/>
              <a:cs typeface="Arial" panose="020B0604020202020204" pitchFamily="34" charset="0"/>
            </a:endParaRPr>
          </a:p>
          <a:p>
            <a:pPr marL="0" indent="0"/>
            <a:r>
              <a:rPr lang="en-US" sz="1200" b="0" i="1">
                <a:solidFill>
                  <a:srgbClr val="000000"/>
                </a:solidFill>
                <a:latin typeface="Arial" panose="020B0604020202020204" pitchFamily="34" charset="0"/>
                <a:ea typeface="Roboto"/>
                <a:cs typeface="Arial" panose="020B0604020202020204" pitchFamily="34" charset="0"/>
              </a:rPr>
              <a:t>PhD</a:t>
            </a:r>
            <a:endParaRPr lang="en-US" sz="1200" b="0" i="1">
              <a:solidFill>
                <a:srgbClr val="000000"/>
              </a:solidFill>
              <a:latin typeface="Arial" panose="020B0604020202020204" pitchFamily="34" charset="0"/>
              <a:ea typeface="Roboto"/>
              <a:cs typeface="Arial" panose="020B0604020202020204" pitchFamily="34" charset="0"/>
            </a:endParaRPr>
          </a:p>
        </p:txBody>
      </p:sp>
      <p:sp>
        <p:nvSpPr>
          <p:cNvPr id="54" name="Text Box 53"/>
          <p:cNvSpPr txBox="1"/>
          <p:nvPr/>
        </p:nvSpPr>
        <p:spPr>
          <a:xfrm>
            <a:off x="3458845" y="-37782"/>
            <a:ext cx="6391910" cy="706755"/>
          </a:xfrm>
          <a:prstGeom prst="rect">
            <a:avLst/>
          </a:prstGeom>
          <a:noFill/>
        </p:spPr>
        <p:txBody>
          <a:bodyPr wrap="none" rtlCol="0">
            <a:noAutofit/>
          </a:bodyPr>
          <a:lstStyle/>
          <a:p>
            <a:pPr lvl="0" algn="l">
              <a:buClrTx/>
              <a:buSzTx/>
              <a:buFontTx/>
              <a:defRPr sz="4000" b="1">
                <a:solidFill>
                  <a:srgbClr val="1E3A8A"/>
                </a:solidFill>
              </a:defRPr>
            </a:pPr>
            <a:r>
              <a:rPr lang="en-US" altLang="en-US">
                <a:sym typeface="+mn-ea"/>
              </a:rPr>
              <a:t>Accelerated biological aging</a:t>
            </a:r>
            <a:r>
              <a:rPr lang="en-US" altLang="en-US">
                <a:sym typeface="+mn-ea"/>
              </a:rPr>
              <a:t> ?</a:t>
            </a:r>
            <a:endParaRPr lang="en-US" altLang="en-US">
              <a:sym typeface="+mn-ea"/>
            </a:endParaRPr>
          </a:p>
        </p:txBody>
      </p:sp>
      <p:sp>
        <p:nvSpPr>
          <p:cNvPr id="16" name="Rectangle 15"/>
          <p:cNvSpPr/>
          <p:nvPr/>
        </p:nvSpPr>
        <p:spPr>
          <a:xfrm>
            <a:off x="3482975" y="657860"/>
            <a:ext cx="8423910" cy="93345"/>
          </a:xfrm>
          <a:prstGeom prst="rect">
            <a:avLst/>
          </a:prstGeom>
          <a:solidFill>
            <a:srgbClr val="0D9488"/>
          </a:solidFill>
          <a:ln>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26" name="Image 18" descr="preencoded.png"/>
          <p:cNvPicPr>
            <a:picLocks noChangeAspect="1"/>
          </p:cNvPicPr>
          <p:nvPr>
            <p:custDataLst>
              <p:tags r:id="rId4"/>
            </p:custDataLst>
          </p:nvPr>
        </p:nvPicPr>
        <p:blipFill>
          <a:blip r:embed="rId5"/>
          <a:stretch>
            <a:fillRect/>
          </a:stretch>
        </p:blipFill>
        <p:spPr>
          <a:xfrm>
            <a:off x="4229742" y="1922474"/>
            <a:ext cx="899160" cy="2715768"/>
          </a:xfrm>
          <a:prstGeom prst="rect">
            <a:avLst/>
          </a:prstGeom>
        </p:spPr>
      </p:pic>
      <p:pic>
        <p:nvPicPr>
          <p:cNvPr id="18" name="Image 0" descr="preencoded.png"/>
          <p:cNvPicPr>
            <a:picLocks noChangeAspect="1"/>
          </p:cNvPicPr>
          <p:nvPr>
            <p:custDataLst>
              <p:tags r:id="rId6"/>
            </p:custDataLst>
          </p:nvPr>
        </p:nvPicPr>
        <p:blipFill>
          <a:blip r:embed="rId7"/>
          <a:stretch>
            <a:fillRect/>
          </a:stretch>
        </p:blipFill>
        <p:spPr>
          <a:xfrm>
            <a:off x="5826145" y="1710178"/>
            <a:ext cx="509016" cy="874776"/>
          </a:xfrm>
          <a:prstGeom prst="rect">
            <a:avLst/>
          </a:prstGeom>
        </p:spPr>
      </p:pic>
      <p:pic>
        <p:nvPicPr>
          <p:cNvPr id="19" name="Image 1" descr="preencoded.png"/>
          <p:cNvPicPr>
            <a:picLocks noChangeAspect="1"/>
          </p:cNvPicPr>
          <p:nvPr>
            <p:custDataLst>
              <p:tags r:id="rId8"/>
            </p:custDataLst>
          </p:nvPr>
        </p:nvPicPr>
        <p:blipFill>
          <a:blip r:embed="rId9"/>
          <a:stretch>
            <a:fillRect/>
          </a:stretch>
        </p:blipFill>
        <p:spPr>
          <a:xfrm>
            <a:off x="5826145" y="2976714"/>
            <a:ext cx="509016" cy="847344"/>
          </a:xfrm>
          <a:prstGeom prst="rect">
            <a:avLst/>
          </a:prstGeom>
        </p:spPr>
      </p:pic>
      <p:pic>
        <p:nvPicPr>
          <p:cNvPr id="20" name="Image 2" descr="preencoded.png"/>
          <p:cNvPicPr>
            <a:picLocks noChangeAspect="1"/>
          </p:cNvPicPr>
          <p:nvPr>
            <p:custDataLst>
              <p:tags r:id="rId10"/>
            </p:custDataLst>
          </p:nvPr>
        </p:nvPicPr>
        <p:blipFill>
          <a:blip r:embed="rId11"/>
          <a:stretch>
            <a:fillRect/>
          </a:stretch>
        </p:blipFill>
        <p:spPr>
          <a:xfrm>
            <a:off x="5826145" y="4257450"/>
            <a:ext cx="509016" cy="792480"/>
          </a:xfrm>
          <a:prstGeom prst="rect">
            <a:avLst/>
          </a:prstGeom>
        </p:spPr>
      </p:pic>
      <p:pic>
        <p:nvPicPr>
          <p:cNvPr id="21" name="Image 3" descr="preencoded.png"/>
          <p:cNvPicPr>
            <a:picLocks noChangeAspect="1"/>
          </p:cNvPicPr>
          <p:nvPr>
            <p:custDataLst>
              <p:tags r:id="rId12"/>
            </p:custDataLst>
          </p:nvPr>
        </p:nvPicPr>
        <p:blipFill>
          <a:blip r:embed="rId13"/>
          <a:stretch>
            <a:fillRect/>
          </a:stretch>
        </p:blipFill>
        <p:spPr>
          <a:xfrm>
            <a:off x="6541947" y="1511249"/>
            <a:ext cx="295656" cy="3544824"/>
          </a:xfrm>
          <a:prstGeom prst="rect">
            <a:avLst/>
          </a:prstGeom>
        </p:spPr>
      </p:pic>
      <p:sp>
        <p:nvSpPr>
          <p:cNvPr id="25" name="Text 5"/>
          <p:cNvSpPr/>
          <p:nvPr/>
        </p:nvSpPr>
        <p:spPr>
          <a:xfrm>
            <a:off x="3823122" y="4719952"/>
            <a:ext cx="1579929" cy="247269"/>
          </a:xfrm>
          <a:prstGeom prst="rect">
            <a:avLst/>
          </a:prstGeom>
          <a:noFill/>
        </p:spPr>
        <p:txBody>
          <a:bodyPr wrap="square" lIns="0" tIns="0" rIns="0" bIns="0" rtlCol="0" anchor="t"/>
          <a:lstStyle/>
          <a:p>
            <a:pPr marL="0" indent="0" algn="ctr">
              <a:lnSpc>
                <a:spcPct val="97000"/>
              </a:lnSpc>
              <a:buNone/>
            </a:pPr>
            <a:r>
              <a:rPr lang="en-US" sz="1600" b="1" dirty="0">
                <a:solidFill>
                  <a:srgbClr val="232323"/>
                </a:solidFill>
                <a:latin typeface="Roboto" pitchFamily="34" charset="0"/>
                <a:ea typeface="Roboto" pitchFamily="34" charset="-122"/>
                <a:cs typeface="Roboto" pitchFamily="34" charset="-120"/>
              </a:rPr>
              <a:t>Chromosome</a:t>
            </a:r>
            <a:endParaRPr lang="en-US" sz="1600" dirty="0"/>
          </a:p>
        </p:txBody>
      </p:sp>
      <p:sp>
        <p:nvSpPr>
          <p:cNvPr id="24" name="Text 2"/>
          <p:cNvSpPr/>
          <p:nvPr/>
        </p:nvSpPr>
        <p:spPr>
          <a:xfrm>
            <a:off x="5783229" y="1230738"/>
            <a:ext cx="1221736" cy="247269"/>
          </a:xfrm>
          <a:prstGeom prst="rect">
            <a:avLst/>
          </a:prstGeom>
          <a:noFill/>
        </p:spPr>
        <p:txBody>
          <a:bodyPr wrap="square" lIns="0" tIns="0" rIns="0" bIns="0" rtlCol="0" anchor="t"/>
          <a:lstStyle/>
          <a:p>
            <a:pPr marL="0" indent="0" algn="ctr">
              <a:lnSpc>
                <a:spcPct val="97000"/>
              </a:lnSpc>
              <a:buNone/>
            </a:pPr>
            <a:r>
              <a:rPr lang="en-US" sz="1600" dirty="0">
                <a:solidFill>
                  <a:srgbClr val="232323"/>
                </a:solidFill>
                <a:latin typeface="Roboto" pitchFamily="34" charset="0"/>
                <a:ea typeface="Roboto" pitchFamily="34" charset="-122"/>
                <a:cs typeface="Roboto" pitchFamily="34" charset="-120"/>
              </a:rPr>
              <a:t>Cell division</a:t>
            </a:r>
            <a:endParaRPr lang="en-US" sz="1600" dirty="0"/>
          </a:p>
        </p:txBody>
      </p:sp>
      <p:sp>
        <p:nvSpPr>
          <p:cNvPr id="27" name="Text 1"/>
          <p:cNvSpPr/>
          <p:nvPr/>
        </p:nvSpPr>
        <p:spPr>
          <a:xfrm>
            <a:off x="5488101" y="5127598"/>
            <a:ext cx="1810958" cy="247269"/>
          </a:xfrm>
          <a:prstGeom prst="rect">
            <a:avLst/>
          </a:prstGeom>
          <a:noFill/>
        </p:spPr>
        <p:txBody>
          <a:bodyPr wrap="square" lIns="0" tIns="0" rIns="0" bIns="0" rtlCol="0" anchor="t"/>
          <a:lstStyle/>
          <a:p>
            <a:pPr marL="0" indent="0" algn="ctr">
              <a:lnSpc>
                <a:spcPct val="97000"/>
              </a:lnSpc>
              <a:buNone/>
            </a:pPr>
            <a:r>
              <a:rPr lang="en-US" sz="1600" dirty="0">
                <a:solidFill>
                  <a:srgbClr val="232323"/>
                </a:solidFill>
                <a:latin typeface="DejaVu Sans" pitchFamily="34" charset="0"/>
                <a:ea typeface="DejaVu Sans" pitchFamily="34" charset="-122"/>
                <a:cs typeface="DejaVu Sans" pitchFamily="34" charset="-120"/>
              </a:rPr>
              <a:t>↓</a:t>
            </a:r>
            <a:r>
              <a:rPr lang="en-US" sz="1600" dirty="0">
                <a:solidFill>
                  <a:srgbClr val="232323"/>
                </a:solidFill>
                <a:latin typeface="Roboto" pitchFamily="34" charset="0"/>
                <a:ea typeface="Roboto" pitchFamily="34" charset="-122"/>
                <a:cs typeface="Roboto" pitchFamily="34" charset="-120"/>
              </a:rPr>
              <a:t>Telomere length</a:t>
            </a:r>
            <a:endParaRPr lang="en-US" sz="1600" dirty="0"/>
          </a:p>
        </p:txBody>
      </p:sp>
      <p:pic>
        <p:nvPicPr>
          <p:cNvPr id="2" name="Picture 1"/>
          <p:cNvPicPr/>
          <p:nvPr/>
        </p:nvPicPr>
        <p:blipFill>
          <a:blip r:embed="rId14"/>
          <a:srcRect l="43202"/>
          <a:stretch>
            <a:fillRect/>
          </a:stretch>
        </p:blipFill>
        <p:spPr>
          <a:xfrm>
            <a:off x="7583170" y="2020570"/>
            <a:ext cx="4608830" cy="2817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7" grpId="0"/>
      <p:bldP spid="25" grpId="1"/>
      <p:bldP spid="24" grpId="1"/>
      <p:bldP spid="2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Text Box 53"/>
          <p:cNvSpPr txBox="1"/>
          <p:nvPr/>
        </p:nvSpPr>
        <p:spPr>
          <a:xfrm>
            <a:off x="3321050" y="-26352"/>
            <a:ext cx="6391910" cy="706755"/>
          </a:xfrm>
          <a:prstGeom prst="rect">
            <a:avLst/>
          </a:prstGeom>
          <a:noFill/>
        </p:spPr>
        <p:txBody>
          <a:bodyPr wrap="none" rtlCol="0">
            <a:noAutofit/>
          </a:bodyPr>
          <a:lstStyle/>
          <a:p>
            <a:pPr lvl="0" algn="l">
              <a:buClrTx/>
              <a:buSzTx/>
              <a:buFontTx/>
              <a:defRPr sz="4000" b="1">
                <a:solidFill>
                  <a:srgbClr val="1E3A8A"/>
                </a:solidFill>
              </a:defRPr>
            </a:pPr>
            <a:r>
              <a:rPr lang="en-US" altLang="en-US">
                <a:sym typeface="+mn-ea"/>
              </a:rPr>
              <a:t>Metal Contribution Profiles</a:t>
            </a:r>
            <a:endParaRPr lang="en-US" altLang="en-US">
              <a:sym typeface="+mn-ea"/>
            </a:endParaRPr>
          </a:p>
        </p:txBody>
      </p:sp>
      <p:pic>
        <p:nvPicPr>
          <p:cNvPr id="17" name="Image 0" descr="preencoded.png"/>
          <p:cNvPicPr>
            <a:picLocks noChangeAspect="1"/>
          </p:cNvPicPr>
          <p:nvPr>
            <p:custDataLst>
              <p:tags r:id="rId1"/>
            </p:custDataLst>
          </p:nvPr>
        </p:nvPicPr>
        <p:blipFill>
          <a:blip r:embed="rId2"/>
          <a:stretch>
            <a:fillRect/>
          </a:stretch>
        </p:blipFill>
        <p:spPr>
          <a:xfrm>
            <a:off x="97790" y="857885"/>
            <a:ext cx="5975774" cy="5852160"/>
          </a:xfrm>
          <a:prstGeom prst="rect">
            <a:avLst/>
          </a:prstGeom>
        </p:spPr>
      </p:pic>
      <p:pic>
        <p:nvPicPr>
          <p:cNvPr id="18" name="Image 1" descr="preencoded.png"/>
          <p:cNvPicPr>
            <a:picLocks noChangeAspect="1"/>
          </p:cNvPicPr>
          <p:nvPr>
            <p:custDataLst>
              <p:tags r:id="rId3"/>
            </p:custDataLst>
          </p:nvPr>
        </p:nvPicPr>
        <p:blipFill>
          <a:blip r:embed="rId4"/>
          <a:stretch>
            <a:fillRect/>
          </a:stretch>
        </p:blipFill>
        <p:spPr>
          <a:xfrm>
            <a:off x="6073775" y="841375"/>
            <a:ext cx="6057900" cy="5868670"/>
          </a:xfrm>
          <a:prstGeom prst="rect">
            <a:avLst/>
          </a:prstGeom>
        </p:spPr>
      </p:pic>
      <p:pic>
        <p:nvPicPr>
          <p:cNvPr id="19" name="Image 2" descr="preencoded.png"/>
          <p:cNvPicPr>
            <a:picLocks noChangeAspect="1"/>
          </p:cNvPicPr>
          <p:nvPr>
            <p:custDataLst>
              <p:tags r:id="rId5"/>
            </p:custDataLst>
          </p:nvPr>
        </p:nvPicPr>
        <p:blipFill>
          <a:blip r:embed="rId6"/>
          <a:stretch>
            <a:fillRect/>
          </a:stretch>
        </p:blipFill>
        <p:spPr>
          <a:xfrm>
            <a:off x="1160817" y="1779526"/>
            <a:ext cx="329184" cy="996696"/>
          </a:xfrm>
          <a:prstGeom prst="rect">
            <a:avLst/>
          </a:prstGeom>
        </p:spPr>
      </p:pic>
      <p:pic>
        <p:nvPicPr>
          <p:cNvPr id="21" name="Image 3" descr="preencoded.png"/>
          <p:cNvPicPr>
            <a:picLocks noChangeAspect="1"/>
          </p:cNvPicPr>
          <p:nvPr>
            <p:custDataLst>
              <p:tags r:id="rId7"/>
            </p:custDataLst>
          </p:nvPr>
        </p:nvPicPr>
        <p:blipFill>
          <a:blip r:embed="rId8"/>
          <a:stretch>
            <a:fillRect/>
          </a:stretch>
        </p:blipFill>
        <p:spPr>
          <a:xfrm>
            <a:off x="3916990" y="1798746"/>
            <a:ext cx="432816" cy="1085088"/>
          </a:xfrm>
          <a:prstGeom prst="rect">
            <a:avLst/>
          </a:prstGeom>
        </p:spPr>
      </p:pic>
      <p:pic>
        <p:nvPicPr>
          <p:cNvPr id="24" name="Image 4" descr="preencoded.png"/>
          <p:cNvPicPr>
            <a:picLocks noChangeAspect="1"/>
          </p:cNvPicPr>
          <p:nvPr>
            <p:custDataLst>
              <p:tags r:id="rId9"/>
            </p:custDataLst>
          </p:nvPr>
        </p:nvPicPr>
        <p:blipFill>
          <a:blip r:embed="rId10"/>
          <a:stretch>
            <a:fillRect/>
          </a:stretch>
        </p:blipFill>
        <p:spPr>
          <a:xfrm>
            <a:off x="416560" y="3544570"/>
            <a:ext cx="863600" cy="863600"/>
          </a:xfrm>
          <a:prstGeom prst="rect">
            <a:avLst/>
          </a:prstGeom>
        </p:spPr>
      </p:pic>
      <p:pic>
        <p:nvPicPr>
          <p:cNvPr id="27" name="Image 5" descr="preencoded.png"/>
          <p:cNvPicPr>
            <a:picLocks noChangeAspect="1"/>
          </p:cNvPicPr>
          <p:nvPr>
            <p:custDataLst>
              <p:tags r:id="rId11"/>
            </p:custDataLst>
          </p:nvPr>
        </p:nvPicPr>
        <p:blipFill>
          <a:blip r:embed="rId12"/>
          <a:stretch>
            <a:fillRect/>
          </a:stretch>
        </p:blipFill>
        <p:spPr>
          <a:xfrm>
            <a:off x="4055318" y="3739701"/>
            <a:ext cx="374904" cy="1054608"/>
          </a:xfrm>
          <a:prstGeom prst="rect">
            <a:avLst/>
          </a:prstGeom>
        </p:spPr>
      </p:pic>
      <p:pic>
        <p:nvPicPr>
          <p:cNvPr id="28" name="Image 6" descr="preencoded.png"/>
          <p:cNvPicPr>
            <a:picLocks noChangeAspect="1"/>
          </p:cNvPicPr>
          <p:nvPr>
            <p:custDataLst>
              <p:tags r:id="rId13"/>
            </p:custDataLst>
          </p:nvPr>
        </p:nvPicPr>
        <p:blipFill>
          <a:blip r:embed="rId14"/>
          <a:stretch>
            <a:fillRect/>
          </a:stretch>
        </p:blipFill>
        <p:spPr>
          <a:xfrm>
            <a:off x="2340131" y="5614470"/>
            <a:ext cx="691896" cy="612648"/>
          </a:xfrm>
          <a:prstGeom prst="rect">
            <a:avLst/>
          </a:prstGeom>
        </p:spPr>
      </p:pic>
      <p:pic>
        <p:nvPicPr>
          <p:cNvPr id="30" name="Image 7" descr="preencoded.png"/>
          <p:cNvPicPr>
            <a:picLocks noChangeAspect="1"/>
          </p:cNvPicPr>
          <p:nvPr>
            <p:custDataLst>
              <p:tags r:id="rId15"/>
            </p:custDataLst>
          </p:nvPr>
        </p:nvPicPr>
        <p:blipFill>
          <a:blip r:embed="rId16"/>
          <a:stretch>
            <a:fillRect/>
          </a:stretch>
        </p:blipFill>
        <p:spPr>
          <a:xfrm>
            <a:off x="10244416" y="1734475"/>
            <a:ext cx="432816" cy="1085088"/>
          </a:xfrm>
          <a:prstGeom prst="rect">
            <a:avLst/>
          </a:prstGeom>
        </p:spPr>
      </p:pic>
      <p:pic>
        <p:nvPicPr>
          <p:cNvPr id="31" name="Image 8" descr="preencoded.png"/>
          <p:cNvPicPr>
            <a:picLocks noChangeAspect="1"/>
          </p:cNvPicPr>
          <p:nvPr>
            <p:custDataLst>
              <p:tags r:id="rId17"/>
            </p:custDataLst>
          </p:nvPr>
        </p:nvPicPr>
        <p:blipFill>
          <a:blip r:embed="rId18"/>
          <a:stretch>
            <a:fillRect/>
          </a:stretch>
        </p:blipFill>
        <p:spPr>
          <a:xfrm>
            <a:off x="6266144" y="3802309"/>
            <a:ext cx="877824" cy="877824"/>
          </a:xfrm>
          <a:prstGeom prst="rect">
            <a:avLst/>
          </a:prstGeom>
        </p:spPr>
      </p:pic>
      <p:pic>
        <p:nvPicPr>
          <p:cNvPr id="32" name="Image 9" descr="preencoded.png"/>
          <p:cNvPicPr>
            <a:picLocks noChangeAspect="1"/>
          </p:cNvPicPr>
          <p:nvPr>
            <p:custDataLst>
              <p:tags r:id="rId19"/>
            </p:custDataLst>
          </p:nvPr>
        </p:nvPicPr>
        <p:blipFill>
          <a:blip r:embed="rId20"/>
          <a:stretch>
            <a:fillRect/>
          </a:stretch>
        </p:blipFill>
        <p:spPr>
          <a:xfrm>
            <a:off x="10833999" y="3608412"/>
            <a:ext cx="429768" cy="1207008"/>
          </a:xfrm>
          <a:prstGeom prst="rect">
            <a:avLst/>
          </a:prstGeom>
        </p:spPr>
      </p:pic>
      <p:pic>
        <p:nvPicPr>
          <p:cNvPr id="33" name="Image 10" descr="preencoded.png"/>
          <p:cNvPicPr>
            <a:picLocks noChangeAspect="1"/>
          </p:cNvPicPr>
          <p:nvPr>
            <p:custDataLst>
              <p:tags r:id="rId21"/>
            </p:custDataLst>
          </p:nvPr>
        </p:nvPicPr>
        <p:blipFill>
          <a:blip r:embed="rId14"/>
          <a:stretch>
            <a:fillRect/>
          </a:stretch>
        </p:blipFill>
        <p:spPr>
          <a:xfrm>
            <a:off x="8811130" y="5772653"/>
            <a:ext cx="691896" cy="612648"/>
          </a:xfrm>
          <a:prstGeom prst="rect">
            <a:avLst/>
          </a:prstGeom>
        </p:spPr>
      </p:pic>
      <p:pic>
        <p:nvPicPr>
          <p:cNvPr id="34" name="Image 11" descr="preencoded.png"/>
          <p:cNvPicPr>
            <a:picLocks noChangeAspect="1"/>
          </p:cNvPicPr>
          <p:nvPr>
            <p:custDataLst>
              <p:tags r:id="rId22"/>
            </p:custDataLst>
          </p:nvPr>
        </p:nvPicPr>
        <p:blipFill>
          <a:blip r:embed="rId23"/>
          <a:stretch>
            <a:fillRect/>
          </a:stretch>
        </p:blipFill>
        <p:spPr>
          <a:xfrm>
            <a:off x="7256333" y="1771693"/>
            <a:ext cx="329184" cy="996696"/>
          </a:xfrm>
          <a:prstGeom prst="rect">
            <a:avLst/>
          </a:prstGeom>
        </p:spPr>
      </p:pic>
      <p:pic>
        <p:nvPicPr>
          <p:cNvPr id="35" name="Image 12" descr="preencoded.png"/>
          <p:cNvPicPr>
            <a:picLocks noChangeAspect="1"/>
          </p:cNvPicPr>
          <p:nvPr>
            <p:custDataLst>
              <p:tags r:id="rId24"/>
            </p:custDataLst>
          </p:nvPr>
        </p:nvPicPr>
        <p:blipFill>
          <a:blip r:embed="rId25"/>
          <a:stretch>
            <a:fillRect/>
          </a:stretch>
        </p:blipFill>
        <p:spPr>
          <a:xfrm>
            <a:off x="2426057" y="1689918"/>
            <a:ext cx="384048" cy="384048"/>
          </a:xfrm>
          <a:prstGeom prst="rect">
            <a:avLst/>
          </a:prstGeom>
        </p:spPr>
      </p:pic>
      <p:pic>
        <p:nvPicPr>
          <p:cNvPr id="36" name="Image 13" descr="preencoded.png"/>
          <p:cNvPicPr>
            <a:picLocks noChangeAspect="1"/>
          </p:cNvPicPr>
          <p:nvPr>
            <p:custDataLst>
              <p:tags r:id="rId26"/>
            </p:custDataLst>
          </p:nvPr>
        </p:nvPicPr>
        <p:blipFill>
          <a:blip r:embed="rId27"/>
          <a:stretch>
            <a:fillRect/>
          </a:stretch>
        </p:blipFill>
        <p:spPr>
          <a:xfrm>
            <a:off x="2021920" y="1922249"/>
            <a:ext cx="393192" cy="393192"/>
          </a:xfrm>
          <a:prstGeom prst="rect">
            <a:avLst/>
          </a:prstGeom>
        </p:spPr>
      </p:pic>
      <p:pic>
        <p:nvPicPr>
          <p:cNvPr id="37" name="Image 14" descr="preencoded.png"/>
          <p:cNvPicPr>
            <a:picLocks noChangeAspect="1"/>
          </p:cNvPicPr>
          <p:nvPr>
            <p:custDataLst>
              <p:tags r:id="rId28"/>
            </p:custDataLst>
          </p:nvPr>
        </p:nvPicPr>
        <p:blipFill>
          <a:blip r:embed="rId29"/>
          <a:stretch>
            <a:fillRect/>
          </a:stretch>
        </p:blipFill>
        <p:spPr>
          <a:xfrm>
            <a:off x="1781184" y="1681516"/>
            <a:ext cx="393192" cy="393192"/>
          </a:xfrm>
          <a:prstGeom prst="rect">
            <a:avLst/>
          </a:prstGeom>
        </p:spPr>
      </p:pic>
      <p:pic>
        <p:nvPicPr>
          <p:cNvPr id="38" name="Image 15" descr="preencoded.png"/>
          <p:cNvPicPr>
            <a:picLocks noChangeAspect="1"/>
          </p:cNvPicPr>
          <p:nvPr>
            <p:custDataLst>
              <p:tags r:id="rId30"/>
            </p:custDataLst>
          </p:nvPr>
        </p:nvPicPr>
        <p:blipFill>
          <a:blip r:embed="rId31"/>
          <a:stretch>
            <a:fillRect/>
          </a:stretch>
        </p:blipFill>
        <p:spPr>
          <a:xfrm>
            <a:off x="2184586" y="2343295"/>
            <a:ext cx="393192" cy="393192"/>
          </a:xfrm>
          <a:prstGeom prst="rect">
            <a:avLst/>
          </a:prstGeom>
        </p:spPr>
      </p:pic>
      <p:pic>
        <p:nvPicPr>
          <p:cNvPr id="39" name="Image 16" descr="preencoded.png"/>
          <p:cNvPicPr>
            <a:picLocks noChangeAspect="1"/>
          </p:cNvPicPr>
          <p:nvPr>
            <p:custDataLst>
              <p:tags r:id="rId32"/>
            </p:custDataLst>
          </p:nvPr>
        </p:nvPicPr>
        <p:blipFill>
          <a:blip r:embed="rId33"/>
          <a:stretch>
            <a:fillRect/>
          </a:stretch>
        </p:blipFill>
        <p:spPr>
          <a:xfrm>
            <a:off x="1703113" y="2267825"/>
            <a:ext cx="393192" cy="393192"/>
          </a:xfrm>
          <a:prstGeom prst="rect">
            <a:avLst/>
          </a:prstGeom>
        </p:spPr>
      </p:pic>
      <p:pic>
        <p:nvPicPr>
          <p:cNvPr id="40" name="Image 17" descr="preencoded.png"/>
          <p:cNvPicPr>
            <a:picLocks noChangeAspect="1"/>
          </p:cNvPicPr>
          <p:nvPr>
            <p:custDataLst>
              <p:tags r:id="rId34"/>
            </p:custDataLst>
          </p:nvPr>
        </p:nvPicPr>
        <p:blipFill>
          <a:blip r:embed="rId25"/>
          <a:stretch>
            <a:fillRect/>
          </a:stretch>
        </p:blipFill>
        <p:spPr>
          <a:xfrm>
            <a:off x="4491372" y="2324181"/>
            <a:ext cx="384048" cy="384048"/>
          </a:xfrm>
          <a:prstGeom prst="rect">
            <a:avLst/>
          </a:prstGeom>
        </p:spPr>
      </p:pic>
      <p:pic>
        <p:nvPicPr>
          <p:cNvPr id="41" name="Image 18" descr="preencoded.png"/>
          <p:cNvPicPr>
            <a:picLocks noChangeAspect="1"/>
          </p:cNvPicPr>
          <p:nvPr>
            <p:custDataLst>
              <p:tags r:id="rId35"/>
            </p:custDataLst>
          </p:nvPr>
        </p:nvPicPr>
        <p:blipFill>
          <a:blip r:embed="rId36"/>
          <a:stretch>
            <a:fillRect/>
          </a:stretch>
        </p:blipFill>
        <p:spPr>
          <a:xfrm>
            <a:off x="4724315" y="1979106"/>
            <a:ext cx="387096" cy="387096"/>
          </a:xfrm>
          <a:prstGeom prst="rect">
            <a:avLst/>
          </a:prstGeom>
        </p:spPr>
      </p:pic>
      <p:pic>
        <p:nvPicPr>
          <p:cNvPr id="42" name="Image 19" descr="preencoded.png"/>
          <p:cNvPicPr>
            <a:picLocks noChangeAspect="1"/>
          </p:cNvPicPr>
          <p:nvPr>
            <p:custDataLst>
              <p:tags r:id="rId37"/>
            </p:custDataLst>
          </p:nvPr>
        </p:nvPicPr>
        <p:blipFill>
          <a:blip r:embed="rId27"/>
          <a:stretch>
            <a:fillRect/>
          </a:stretch>
        </p:blipFill>
        <p:spPr>
          <a:xfrm>
            <a:off x="4338679" y="1973622"/>
            <a:ext cx="393192" cy="393192"/>
          </a:xfrm>
          <a:prstGeom prst="rect">
            <a:avLst/>
          </a:prstGeom>
        </p:spPr>
      </p:pic>
      <p:pic>
        <p:nvPicPr>
          <p:cNvPr id="43" name="Image 20" descr="preencoded.png"/>
          <p:cNvPicPr>
            <a:picLocks noChangeAspect="1"/>
          </p:cNvPicPr>
          <p:nvPr>
            <p:custDataLst>
              <p:tags r:id="rId38"/>
            </p:custDataLst>
          </p:nvPr>
        </p:nvPicPr>
        <p:blipFill>
          <a:blip r:embed="rId25"/>
          <a:stretch>
            <a:fillRect/>
          </a:stretch>
        </p:blipFill>
        <p:spPr>
          <a:xfrm>
            <a:off x="3484653" y="5923243"/>
            <a:ext cx="384048" cy="384048"/>
          </a:xfrm>
          <a:prstGeom prst="rect">
            <a:avLst/>
          </a:prstGeom>
        </p:spPr>
      </p:pic>
      <p:pic>
        <p:nvPicPr>
          <p:cNvPr id="44" name="Image 21" descr="preencoded.png"/>
          <p:cNvPicPr>
            <a:picLocks noChangeAspect="1"/>
          </p:cNvPicPr>
          <p:nvPr>
            <p:custDataLst>
              <p:tags r:id="rId39"/>
            </p:custDataLst>
          </p:nvPr>
        </p:nvPicPr>
        <p:blipFill>
          <a:blip r:embed="rId29"/>
          <a:stretch>
            <a:fillRect/>
          </a:stretch>
        </p:blipFill>
        <p:spPr>
          <a:xfrm>
            <a:off x="3243176" y="5633821"/>
            <a:ext cx="393192" cy="393192"/>
          </a:xfrm>
          <a:prstGeom prst="rect">
            <a:avLst/>
          </a:prstGeom>
        </p:spPr>
      </p:pic>
      <p:pic>
        <p:nvPicPr>
          <p:cNvPr id="45" name="Image 22" descr="preencoded.png"/>
          <p:cNvPicPr>
            <a:picLocks noChangeAspect="1"/>
          </p:cNvPicPr>
          <p:nvPr>
            <p:custDataLst>
              <p:tags r:id="rId40"/>
            </p:custDataLst>
          </p:nvPr>
        </p:nvPicPr>
        <p:blipFill>
          <a:blip r:embed="rId31"/>
          <a:stretch>
            <a:fillRect/>
          </a:stretch>
        </p:blipFill>
        <p:spPr>
          <a:xfrm>
            <a:off x="3662142" y="5597900"/>
            <a:ext cx="393192" cy="393192"/>
          </a:xfrm>
          <a:prstGeom prst="rect">
            <a:avLst/>
          </a:prstGeom>
        </p:spPr>
      </p:pic>
      <p:pic>
        <p:nvPicPr>
          <p:cNvPr id="46" name="Image 23" descr="preencoded.png"/>
          <p:cNvPicPr>
            <a:picLocks noChangeAspect="1"/>
          </p:cNvPicPr>
          <p:nvPr>
            <p:custDataLst>
              <p:tags r:id="rId41"/>
            </p:custDataLst>
          </p:nvPr>
        </p:nvPicPr>
        <p:blipFill>
          <a:blip r:embed="rId42"/>
          <a:stretch>
            <a:fillRect/>
          </a:stretch>
        </p:blipFill>
        <p:spPr>
          <a:xfrm>
            <a:off x="3111214" y="5914827"/>
            <a:ext cx="393192" cy="393192"/>
          </a:xfrm>
          <a:prstGeom prst="rect">
            <a:avLst/>
          </a:prstGeom>
        </p:spPr>
      </p:pic>
      <p:sp>
        <p:nvSpPr>
          <p:cNvPr id="47" name="Text 1"/>
          <p:cNvSpPr/>
          <p:nvPr/>
        </p:nvSpPr>
        <p:spPr>
          <a:xfrm>
            <a:off x="3953859" y="4484244"/>
            <a:ext cx="586961" cy="308471"/>
          </a:xfrm>
          <a:prstGeom prst="rect">
            <a:avLst/>
          </a:prstGeom>
          <a:noFill/>
        </p:spPr>
        <p:txBody>
          <a:bodyPr wrap="square" lIns="0" tIns="0" rIns="0" bIns="0" rtlCol="0" anchor="t"/>
          <a:lstStyle/>
          <a:p>
            <a:pPr marL="0" indent="0" algn="l">
              <a:lnSpc>
                <a:spcPct val="97000"/>
              </a:lnSpc>
              <a:buNone/>
            </a:pPr>
            <a:r>
              <a:rPr lang="en-US" sz="1400" dirty="0">
                <a:solidFill>
                  <a:srgbClr val="000000"/>
                </a:solidFill>
                <a:latin typeface="Roboto" pitchFamily="34" charset="0"/>
                <a:ea typeface="Roboto" pitchFamily="34" charset="-122"/>
                <a:cs typeface="Roboto" pitchFamily="34" charset="-120"/>
              </a:rPr>
              <a:t>RAD52</a:t>
            </a:r>
            <a:endParaRPr lang="en-US" sz="1400" dirty="0"/>
          </a:p>
        </p:txBody>
      </p:sp>
      <p:pic>
        <p:nvPicPr>
          <p:cNvPr id="48" name="Image 24" descr="preencoded.png"/>
          <p:cNvPicPr>
            <a:picLocks noChangeAspect="1"/>
          </p:cNvPicPr>
          <p:nvPr>
            <p:custDataLst>
              <p:tags r:id="rId43"/>
            </p:custDataLst>
          </p:nvPr>
        </p:nvPicPr>
        <p:blipFill>
          <a:blip r:embed="rId44"/>
          <a:stretch>
            <a:fillRect/>
          </a:stretch>
        </p:blipFill>
        <p:spPr>
          <a:xfrm>
            <a:off x="4934875" y="4015134"/>
            <a:ext cx="387096" cy="387096"/>
          </a:xfrm>
          <a:prstGeom prst="rect">
            <a:avLst/>
          </a:prstGeom>
        </p:spPr>
      </p:pic>
      <p:pic>
        <p:nvPicPr>
          <p:cNvPr id="49" name="Image 25" descr="preencoded.png"/>
          <p:cNvPicPr>
            <a:picLocks noChangeAspect="1"/>
          </p:cNvPicPr>
          <p:nvPr>
            <p:custDataLst>
              <p:tags r:id="rId45"/>
            </p:custDataLst>
          </p:nvPr>
        </p:nvPicPr>
        <p:blipFill>
          <a:blip r:embed="rId29"/>
          <a:stretch>
            <a:fillRect/>
          </a:stretch>
        </p:blipFill>
        <p:spPr>
          <a:xfrm>
            <a:off x="4541124" y="3665786"/>
            <a:ext cx="393192" cy="393192"/>
          </a:xfrm>
          <a:prstGeom prst="rect">
            <a:avLst/>
          </a:prstGeom>
        </p:spPr>
      </p:pic>
      <p:pic>
        <p:nvPicPr>
          <p:cNvPr id="50" name="Image 26" descr="preencoded.png"/>
          <p:cNvPicPr>
            <a:picLocks noChangeAspect="1"/>
          </p:cNvPicPr>
          <p:nvPr>
            <p:custDataLst>
              <p:tags r:id="rId46"/>
            </p:custDataLst>
          </p:nvPr>
        </p:nvPicPr>
        <p:blipFill>
          <a:blip r:embed="rId42"/>
          <a:stretch>
            <a:fillRect/>
          </a:stretch>
        </p:blipFill>
        <p:spPr>
          <a:xfrm>
            <a:off x="4541242" y="4015372"/>
            <a:ext cx="393192" cy="393192"/>
          </a:xfrm>
          <a:prstGeom prst="rect">
            <a:avLst/>
          </a:prstGeom>
        </p:spPr>
      </p:pic>
      <p:pic>
        <p:nvPicPr>
          <p:cNvPr id="51" name="Image 27" descr="preencoded.png"/>
          <p:cNvPicPr>
            <a:picLocks noChangeAspect="1"/>
          </p:cNvPicPr>
          <p:nvPr>
            <p:custDataLst>
              <p:tags r:id="rId47"/>
            </p:custDataLst>
          </p:nvPr>
        </p:nvPicPr>
        <p:blipFill>
          <a:blip r:embed="rId33"/>
          <a:stretch>
            <a:fillRect/>
          </a:stretch>
        </p:blipFill>
        <p:spPr>
          <a:xfrm>
            <a:off x="4541158" y="4354861"/>
            <a:ext cx="393192" cy="393192"/>
          </a:xfrm>
          <a:prstGeom prst="rect">
            <a:avLst/>
          </a:prstGeom>
        </p:spPr>
      </p:pic>
      <p:pic>
        <p:nvPicPr>
          <p:cNvPr id="52" name="Image 28" descr="preencoded.png"/>
          <p:cNvPicPr>
            <a:picLocks noChangeAspect="1"/>
          </p:cNvPicPr>
          <p:nvPr>
            <p:custDataLst>
              <p:tags r:id="rId48"/>
            </p:custDataLst>
          </p:nvPr>
        </p:nvPicPr>
        <p:blipFill>
          <a:blip r:embed="rId49"/>
          <a:stretch>
            <a:fillRect/>
          </a:stretch>
        </p:blipFill>
        <p:spPr>
          <a:xfrm>
            <a:off x="1160780" y="3282950"/>
            <a:ext cx="796290" cy="382905"/>
          </a:xfrm>
          <a:prstGeom prst="rect">
            <a:avLst/>
          </a:prstGeom>
        </p:spPr>
      </p:pic>
      <p:pic>
        <p:nvPicPr>
          <p:cNvPr id="53" name="Image 29" descr="preencoded.png"/>
          <p:cNvPicPr>
            <a:picLocks noChangeAspect="1"/>
          </p:cNvPicPr>
          <p:nvPr>
            <p:custDataLst>
              <p:tags r:id="rId50"/>
            </p:custDataLst>
          </p:nvPr>
        </p:nvPicPr>
        <p:blipFill>
          <a:blip r:embed="rId51"/>
          <a:stretch>
            <a:fillRect/>
          </a:stretch>
        </p:blipFill>
        <p:spPr>
          <a:xfrm>
            <a:off x="1160780" y="3853815"/>
            <a:ext cx="796290" cy="382905"/>
          </a:xfrm>
          <a:prstGeom prst="rect">
            <a:avLst/>
          </a:prstGeom>
        </p:spPr>
      </p:pic>
      <p:pic>
        <p:nvPicPr>
          <p:cNvPr id="55" name="Image 30" descr="preencoded.png"/>
          <p:cNvPicPr>
            <a:picLocks noChangeAspect="1"/>
          </p:cNvPicPr>
          <p:nvPr>
            <p:custDataLst>
              <p:tags r:id="rId52"/>
            </p:custDataLst>
          </p:nvPr>
        </p:nvPicPr>
        <p:blipFill>
          <a:blip r:embed="rId53"/>
          <a:stretch>
            <a:fillRect/>
          </a:stretch>
        </p:blipFill>
        <p:spPr>
          <a:xfrm>
            <a:off x="1183005" y="4395470"/>
            <a:ext cx="777875" cy="382905"/>
          </a:xfrm>
          <a:prstGeom prst="rect">
            <a:avLst/>
          </a:prstGeom>
        </p:spPr>
      </p:pic>
      <p:pic>
        <p:nvPicPr>
          <p:cNvPr id="56" name="Image 31" descr="preencoded.png"/>
          <p:cNvPicPr>
            <a:picLocks noChangeAspect="1"/>
          </p:cNvPicPr>
          <p:nvPr>
            <p:custDataLst>
              <p:tags r:id="rId54"/>
            </p:custDataLst>
          </p:nvPr>
        </p:nvPicPr>
        <p:blipFill>
          <a:blip r:embed="rId29"/>
          <a:stretch>
            <a:fillRect/>
          </a:stretch>
        </p:blipFill>
        <p:spPr>
          <a:xfrm>
            <a:off x="2040942" y="3789132"/>
            <a:ext cx="393192" cy="393192"/>
          </a:xfrm>
          <a:prstGeom prst="rect">
            <a:avLst/>
          </a:prstGeom>
        </p:spPr>
      </p:pic>
      <p:pic>
        <p:nvPicPr>
          <p:cNvPr id="57" name="Image 32" descr="preencoded.png"/>
          <p:cNvPicPr>
            <a:picLocks noChangeAspect="1"/>
          </p:cNvPicPr>
          <p:nvPr>
            <p:custDataLst>
              <p:tags r:id="rId55"/>
            </p:custDataLst>
          </p:nvPr>
        </p:nvPicPr>
        <p:blipFill>
          <a:blip r:embed="rId25"/>
          <a:stretch>
            <a:fillRect/>
          </a:stretch>
        </p:blipFill>
        <p:spPr>
          <a:xfrm>
            <a:off x="2049353" y="3294044"/>
            <a:ext cx="384048" cy="384048"/>
          </a:xfrm>
          <a:prstGeom prst="rect">
            <a:avLst/>
          </a:prstGeom>
        </p:spPr>
      </p:pic>
      <p:pic>
        <p:nvPicPr>
          <p:cNvPr id="58" name="Image 33" descr="preencoded.png"/>
          <p:cNvPicPr>
            <a:picLocks noChangeAspect="1"/>
          </p:cNvPicPr>
          <p:nvPr>
            <p:custDataLst>
              <p:tags r:id="rId56"/>
            </p:custDataLst>
          </p:nvPr>
        </p:nvPicPr>
        <p:blipFill>
          <a:blip r:embed="rId57"/>
          <a:stretch>
            <a:fillRect/>
          </a:stretch>
        </p:blipFill>
        <p:spPr>
          <a:xfrm>
            <a:off x="2516816" y="4484483"/>
            <a:ext cx="384048" cy="384048"/>
          </a:xfrm>
          <a:prstGeom prst="rect">
            <a:avLst/>
          </a:prstGeom>
        </p:spPr>
      </p:pic>
      <p:pic>
        <p:nvPicPr>
          <p:cNvPr id="59" name="Image 34" descr="preencoded.png"/>
          <p:cNvPicPr>
            <a:picLocks noChangeAspect="1"/>
          </p:cNvPicPr>
          <p:nvPr>
            <p:custDataLst>
              <p:tags r:id="rId58"/>
            </p:custDataLst>
          </p:nvPr>
        </p:nvPicPr>
        <p:blipFill>
          <a:blip r:embed="rId36"/>
          <a:stretch>
            <a:fillRect/>
          </a:stretch>
        </p:blipFill>
        <p:spPr>
          <a:xfrm>
            <a:off x="2809165" y="4513179"/>
            <a:ext cx="387096" cy="387096"/>
          </a:xfrm>
          <a:prstGeom prst="rect">
            <a:avLst/>
          </a:prstGeom>
        </p:spPr>
      </p:pic>
      <p:pic>
        <p:nvPicPr>
          <p:cNvPr id="60" name="Image 35" descr="preencoded.png"/>
          <p:cNvPicPr>
            <a:picLocks noChangeAspect="1"/>
          </p:cNvPicPr>
          <p:nvPr>
            <p:custDataLst>
              <p:tags r:id="rId59"/>
            </p:custDataLst>
          </p:nvPr>
        </p:nvPicPr>
        <p:blipFill>
          <a:blip r:embed="rId42"/>
          <a:stretch>
            <a:fillRect/>
          </a:stretch>
        </p:blipFill>
        <p:spPr>
          <a:xfrm>
            <a:off x="1946759" y="4497052"/>
            <a:ext cx="393192" cy="393192"/>
          </a:xfrm>
          <a:prstGeom prst="rect">
            <a:avLst/>
          </a:prstGeom>
        </p:spPr>
      </p:pic>
      <p:pic>
        <p:nvPicPr>
          <p:cNvPr id="61" name="Image 36" descr="preencoded.png"/>
          <p:cNvPicPr>
            <a:picLocks noChangeAspect="1"/>
          </p:cNvPicPr>
          <p:nvPr>
            <p:custDataLst>
              <p:tags r:id="rId60"/>
            </p:custDataLst>
          </p:nvPr>
        </p:nvPicPr>
        <p:blipFill>
          <a:blip r:embed="rId61"/>
          <a:stretch>
            <a:fillRect/>
          </a:stretch>
        </p:blipFill>
        <p:spPr>
          <a:xfrm>
            <a:off x="2222740" y="4494077"/>
            <a:ext cx="396240" cy="396240"/>
          </a:xfrm>
          <a:prstGeom prst="rect">
            <a:avLst/>
          </a:prstGeom>
        </p:spPr>
      </p:pic>
      <p:pic>
        <p:nvPicPr>
          <p:cNvPr id="63" name="Image 38" descr="preencoded.png"/>
          <p:cNvPicPr>
            <a:picLocks noChangeAspect="1"/>
          </p:cNvPicPr>
          <p:nvPr>
            <p:custDataLst>
              <p:tags r:id="rId62"/>
            </p:custDataLst>
          </p:nvPr>
        </p:nvPicPr>
        <p:blipFill>
          <a:blip r:embed="rId29"/>
          <a:stretch>
            <a:fillRect/>
          </a:stretch>
        </p:blipFill>
        <p:spPr>
          <a:xfrm>
            <a:off x="7683358" y="1695220"/>
            <a:ext cx="393192" cy="393192"/>
          </a:xfrm>
          <a:prstGeom prst="rect">
            <a:avLst/>
          </a:prstGeom>
        </p:spPr>
      </p:pic>
      <p:pic>
        <p:nvPicPr>
          <p:cNvPr id="64" name="Image 39" descr="preencoded.png"/>
          <p:cNvPicPr>
            <a:picLocks noChangeAspect="1"/>
          </p:cNvPicPr>
          <p:nvPr>
            <p:custDataLst>
              <p:tags r:id="rId63"/>
            </p:custDataLst>
          </p:nvPr>
        </p:nvPicPr>
        <p:blipFill>
          <a:blip r:embed="rId64"/>
          <a:stretch>
            <a:fillRect/>
          </a:stretch>
        </p:blipFill>
        <p:spPr>
          <a:xfrm>
            <a:off x="8097628" y="2193574"/>
            <a:ext cx="399288" cy="399288"/>
          </a:xfrm>
          <a:prstGeom prst="rect">
            <a:avLst/>
          </a:prstGeom>
        </p:spPr>
      </p:pic>
      <p:pic>
        <p:nvPicPr>
          <p:cNvPr id="65" name="Image 40" descr="preencoded.png"/>
          <p:cNvPicPr>
            <a:picLocks noChangeAspect="1"/>
          </p:cNvPicPr>
          <p:nvPr>
            <p:custDataLst>
              <p:tags r:id="rId65"/>
            </p:custDataLst>
          </p:nvPr>
        </p:nvPicPr>
        <p:blipFill>
          <a:blip r:embed="rId66"/>
          <a:stretch>
            <a:fillRect/>
          </a:stretch>
        </p:blipFill>
        <p:spPr>
          <a:xfrm>
            <a:off x="7721696" y="2509616"/>
            <a:ext cx="399288" cy="399288"/>
          </a:xfrm>
          <a:prstGeom prst="rect">
            <a:avLst/>
          </a:prstGeom>
        </p:spPr>
      </p:pic>
      <p:pic>
        <p:nvPicPr>
          <p:cNvPr id="66" name="Image 41" descr="preencoded.png"/>
          <p:cNvPicPr>
            <a:picLocks noChangeAspect="1"/>
          </p:cNvPicPr>
          <p:nvPr>
            <p:custDataLst>
              <p:tags r:id="rId67"/>
            </p:custDataLst>
          </p:nvPr>
        </p:nvPicPr>
        <p:blipFill>
          <a:blip r:embed="rId68"/>
          <a:stretch>
            <a:fillRect/>
          </a:stretch>
        </p:blipFill>
        <p:spPr>
          <a:xfrm>
            <a:off x="7639164" y="2073957"/>
            <a:ext cx="481584" cy="377952"/>
          </a:xfrm>
          <a:prstGeom prst="rect">
            <a:avLst/>
          </a:prstGeom>
        </p:spPr>
      </p:pic>
      <p:pic>
        <p:nvPicPr>
          <p:cNvPr id="67" name="Image 42" descr="preencoded.png"/>
          <p:cNvPicPr>
            <a:picLocks noChangeAspect="1"/>
          </p:cNvPicPr>
          <p:nvPr>
            <p:custDataLst>
              <p:tags r:id="rId69"/>
            </p:custDataLst>
          </p:nvPr>
        </p:nvPicPr>
        <p:blipFill>
          <a:blip r:embed="rId61"/>
          <a:stretch>
            <a:fillRect/>
          </a:stretch>
        </p:blipFill>
        <p:spPr>
          <a:xfrm>
            <a:off x="8214770" y="1829955"/>
            <a:ext cx="396240" cy="396240"/>
          </a:xfrm>
          <a:prstGeom prst="rect">
            <a:avLst/>
          </a:prstGeom>
        </p:spPr>
      </p:pic>
      <p:pic>
        <p:nvPicPr>
          <p:cNvPr id="68" name="Image 43" descr="preencoded.png"/>
          <p:cNvPicPr>
            <a:picLocks noChangeAspect="1"/>
          </p:cNvPicPr>
          <p:nvPr>
            <p:custDataLst>
              <p:tags r:id="rId70"/>
            </p:custDataLst>
          </p:nvPr>
        </p:nvPicPr>
        <p:blipFill>
          <a:blip r:embed="rId64"/>
          <a:stretch>
            <a:fillRect/>
          </a:stretch>
        </p:blipFill>
        <p:spPr>
          <a:xfrm>
            <a:off x="10709065" y="2297285"/>
            <a:ext cx="399288" cy="399288"/>
          </a:xfrm>
          <a:prstGeom prst="rect">
            <a:avLst/>
          </a:prstGeom>
        </p:spPr>
      </p:pic>
      <p:pic>
        <p:nvPicPr>
          <p:cNvPr id="69" name="Image 44" descr="preencoded.png"/>
          <p:cNvPicPr>
            <a:picLocks noChangeAspect="1"/>
          </p:cNvPicPr>
          <p:nvPr>
            <p:custDataLst>
              <p:tags r:id="rId71"/>
            </p:custDataLst>
          </p:nvPr>
        </p:nvPicPr>
        <p:blipFill>
          <a:blip r:embed="rId33"/>
          <a:stretch>
            <a:fillRect/>
          </a:stretch>
        </p:blipFill>
        <p:spPr>
          <a:xfrm>
            <a:off x="10714995" y="1921914"/>
            <a:ext cx="393192" cy="393192"/>
          </a:xfrm>
          <a:prstGeom prst="rect">
            <a:avLst/>
          </a:prstGeom>
        </p:spPr>
      </p:pic>
      <p:pic>
        <p:nvPicPr>
          <p:cNvPr id="70" name="Image 45" descr="preencoded.png"/>
          <p:cNvPicPr>
            <a:picLocks noChangeAspect="1"/>
          </p:cNvPicPr>
          <p:nvPr>
            <p:custDataLst>
              <p:tags r:id="rId72"/>
            </p:custDataLst>
          </p:nvPr>
        </p:nvPicPr>
        <p:blipFill>
          <a:blip r:embed="rId27"/>
          <a:stretch>
            <a:fillRect/>
          </a:stretch>
        </p:blipFill>
        <p:spPr>
          <a:xfrm>
            <a:off x="11118932" y="4194346"/>
            <a:ext cx="393192" cy="393192"/>
          </a:xfrm>
          <a:prstGeom prst="rect">
            <a:avLst/>
          </a:prstGeom>
        </p:spPr>
      </p:pic>
      <p:pic>
        <p:nvPicPr>
          <p:cNvPr id="71" name="Image 46" descr="preencoded.png"/>
          <p:cNvPicPr>
            <a:picLocks noChangeAspect="1"/>
          </p:cNvPicPr>
          <p:nvPr>
            <p:custDataLst>
              <p:tags r:id="rId73"/>
            </p:custDataLst>
          </p:nvPr>
        </p:nvPicPr>
        <p:blipFill>
          <a:blip r:embed="rId49"/>
          <a:stretch>
            <a:fillRect/>
          </a:stretch>
        </p:blipFill>
        <p:spPr>
          <a:xfrm>
            <a:off x="7072544" y="3503119"/>
            <a:ext cx="792480" cy="381000"/>
          </a:xfrm>
          <a:prstGeom prst="rect">
            <a:avLst/>
          </a:prstGeom>
        </p:spPr>
      </p:pic>
      <p:pic>
        <p:nvPicPr>
          <p:cNvPr id="72" name="Image 47" descr="preencoded.png"/>
          <p:cNvPicPr>
            <a:picLocks noChangeAspect="1"/>
          </p:cNvPicPr>
          <p:nvPr>
            <p:custDataLst>
              <p:tags r:id="rId74"/>
            </p:custDataLst>
          </p:nvPr>
        </p:nvPicPr>
        <p:blipFill>
          <a:blip r:embed="rId51"/>
          <a:stretch>
            <a:fillRect/>
          </a:stretch>
        </p:blipFill>
        <p:spPr>
          <a:xfrm>
            <a:off x="7072531" y="4059174"/>
            <a:ext cx="792480" cy="381000"/>
          </a:xfrm>
          <a:prstGeom prst="rect">
            <a:avLst/>
          </a:prstGeom>
        </p:spPr>
      </p:pic>
      <p:pic>
        <p:nvPicPr>
          <p:cNvPr id="73" name="Image 48" descr="preencoded.png"/>
          <p:cNvPicPr>
            <a:picLocks noChangeAspect="1"/>
          </p:cNvPicPr>
          <p:nvPr>
            <p:custDataLst>
              <p:tags r:id="rId75"/>
            </p:custDataLst>
          </p:nvPr>
        </p:nvPicPr>
        <p:blipFill>
          <a:blip r:embed="rId53"/>
          <a:stretch>
            <a:fillRect/>
          </a:stretch>
        </p:blipFill>
        <p:spPr>
          <a:xfrm>
            <a:off x="7094759" y="4615238"/>
            <a:ext cx="774192" cy="381000"/>
          </a:xfrm>
          <a:prstGeom prst="rect">
            <a:avLst/>
          </a:prstGeom>
        </p:spPr>
      </p:pic>
      <p:pic>
        <p:nvPicPr>
          <p:cNvPr id="74" name="Image 49" descr="preencoded.png"/>
          <p:cNvPicPr>
            <a:picLocks noChangeAspect="1"/>
          </p:cNvPicPr>
          <p:nvPr>
            <p:custDataLst>
              <p:tags r:id="rId76"/>
            </p:custDataLst>
          </p:nvPr>
        </p:nvPicPr>
        <p:blipFill>
          <a:blip r:embed="rId25"/>
          <a:stretch>
            <a:fillRect/>
          </a:stretch>
        </p:blipFill>
        <p:spPr>
          <a:xfrm>
            <a:off x="8732403" y="3999985"/>
            <a:ext cx="384048" cy="384048"/>
          </a:xfrm>
          <a:prstGeom prst="rect">
            <a:avLst/>
          </a:prstGeom>
        </p:spPr>
      </p:pic>
      <p:pic>
        <p:nvPicPr>
          <p:cNvPr id="75" name="Image 50" descr="preencoded.png"/>
          <p:cNvPicPr>
            <a:picLocks noChangeAspect="1"/>
          </p:cNvPicPr>
          <p:nvPr>
            <p:custDataLst>
              <p:tags r:id="rId77"/>
            </p:custDataLst>
          </p:nvPr>
        </p:nvPicPr>
        <p:blipFill>
          <a:blip r:embed="rId27"/>
          <a:stretch>
            <a:fillRect/>
          </a:stretch>
        </p:blipFill>
        <p:spPr>
          <a:xfrm>
            <a:off x="8016461" y="3992871"/>
            <a:ext cx="393192" cy="393192"/>
          </a:xfrm>
          <a:prstGeom prst="rect">
            <a:avLst/>
          </a:prstGeom>
        </p:spPr>
      </p:pic>
      <p:pic>
        <p:nvPicPr>
          <p:cNvPr id="76" name="Image 51" descr="preencoded.png"/>
          <p:cNvPicPr>
            <a:picLocks noChangeAspect="1"/>
          </p:cNvPicPr>
          <p:nvPr>
            <p:custDataLst>
              <p:tags r:id="rId78"/>
            </p:custDataLst>
          </p:nvPr>
        </p:nvPicPr>
        <p:blipFill>
          <a:blip r:embed="rId79"/>
          <a:stretch>
            <a:fillRect/>
          </a:stretch>
        </p:blipFill>
        <p:spPr>
          <a:xfrm>
            <a:off x="8331469" y="4007815"/>
            <a:ext cx="454152" cy="377952"/>
          </a:xfrm>
          <a:prstGeom prst="rect">
            <a:avLst/>
          </a:prstGeom>
        </p:spPr>
      </p:pic>
      <p:pic>
        <p:nvPicPr>
          <p:cNvPr id="77" name="Image 52" descr="preencoded.png"/>
          <p:cNvPicPr>
            <a:picLocks noChangeAspect="1"/>
          </p:cNvPicPr>
          <p:nvPr>
            <p:custDataLst>
              <p:tags r:id="rId80"/>
            </p:custDataLst>
          </p:nvPr>
        </p:nvPicPr>
        <p:blipFill>
          <a:blip r:embed="rId25"/>
          <a:stretch>
            <a:fillRect/>
          </a:stretch>
        </p:blipFill>
        <p:spPr>
          <a:xfrm>
            <a:off x="9328657" y="3511580"/>
            <a:ext cx="384048" cy="384048"/>
          </a:xfrm>
          <a:prstGeom prst="rect">
            <a:avLst/>
          </a:prstGeom>
        </p:spPr>
      </p:pic>
      <p:pic>
        <p:nvPicPr>
          <p:cNvPr id="78" name="Image 53" descr="preencoded.png"/>
          <p:cNvPicPr>
            <a:picLocks noChangeAspect="1"/>
          </p:cNvPicPr>
          <p:nvPr>
            <p:custDataLst>
              <p:tags r:id="rId81"/>
            </p:custDataLst>
          </p:nvPr>
        </p:nvPicPr>
        <p:blipFill>
          <a:blip r:embed="rId57"/>
          <a:stretch>
            <a:fillRect/>
          </a:stretch>
        </p:blipFill>
        <p:spPr>
          <a:xfrm>
            <a:off x="7830800" y="3503971"/>
            <a:ext cx="384048" cy="384048"/>
          </a:xfrm>
          <a:prstGeom prst="rect">
            <a:avLst/>
          </a:prstGeom>
        </p:spPr>
      </p:pic>
      <p:pic>
        <p:nvPicPr>
          <p:cNvPr id="79" name="Image 54" descr="preencoded.png"/>
          <p:cNvPicPr>
            <a:picLocks noChangeAspect="1"/>
          </p:cNvPicPr>
          <p:nvPr>
            <p:custDataLst>
              <p:tags r:id="rId82"/>
            </p:custDataLst>
          </p:nvPr>
        </p:nvPicPr>
        <p:blipFill>
          <a:blip r:embed="rId83"/>
          <a:stretch>
            <a:fillRect/>
          </a:stretch>
        </p:blipFill>
        <p:spPr>
          <a:xfrm>
            <a:off x="9054450" y="3511310"/>
            <a:ext cx="390144" cy="390144"/>
          </a:xfrm>
          <a:prstGeom prst="rect">
            <a:avLst/>
          </a:prstGeom>
        </p:spPr>
      </p:pic>
      <p:pic>
        <p:nvPicPr>
          <p:cNvPr id="80" name="Image 55" descr="preencoded.png"/>
          <p:cNvPicPr>
            <a:picLocks noChangeAspect="1"/>
          </p:cNvPicPr>
          <p:nvPr>
            <p:custDataLst>
              <p:tags r:id="rId84"/>
            </p:custDataLst>
          </p:nvPr>
        </p:nvPicPr>
        <p:blipFill>
          <a:blip r:embed="rId42"/>
          <a:stretch>
            <a:fillRect/>
          </a:stretch>
        </p:blipFill>
        <p:spPr>
          <a:xfrm>
            <a:off x="8111876" y="3512596"/>
            <a:ext cx="393192" cy="393192"/>
          </a:xfrm>
          <a:prstGeom prst="rect">
            <a:avLst/>
          </a:prstGeom>
        </p:spPr>
      </p:pic>
      <p:pic>
        <p:nvPicPr>
          <p:cNvPr id="81" name="Image 56" descr="preencoded.png"/>
          <p:cNvPicPr>
            <a:picLocks noChangeAspect="1"/>
          </p:cNvPicPr>
          <p:nvPr>
            <p:custDataLst>
              <p:tags r:id="rId85"/>
            </p:custDataLst>
          </p:nvPr>
        </p:nvPicPr>
        <p:blipFill>
          <a:blip r:embed="rId86"/>
          <a:stretch>
            <a:fillRect/>
          </a:stretch>
        </p:blipFill>
        <p:spPr>
          <a:xfrm>
            <a:off x="8754575" y="3517036"/>
            <a:ext cx="405384" cy="377952"/>
          </a:xfrm>
          <a:prstGeom prst="rect">
            <a:avLst/>
          </a:prstGeom>
        </p:spPr>
      </p:pic>
      <p:pic>
        <p:nvPicPr>
          <p:cNvPr id="82" name="Image 57" descr="preencoded.png"/>
          <p:cNvPicPr>
            <a:picLocks noChangeAspect="1"/>
          </p:cNvPicPr>
          <p:nvPr>
            <p:custDataLst>
              <p:tags r:id="rId87"/>
            </p:custDataLst>
          </p:nvPr>
        </p:nvPicPr>
        <p:blipFill>
          <a:blip r:embed="rId33"/>
          <a:stretch>
            <a:fillRect/>
          </a:stretch>
        </p:blipFill>
        <p:spPr>
          <a:xfrm>
            <a:off x="8411477" y="3495556"/>
            <a:ext cx="393192" cy="393192"/>
          </a:xfrm>
          <a:prstGeom prst="rect">
            <a:avLst/>
          </a:prstGeom>
        </p:spPr>
      </p:pic>
      <p:pic>
        <p:nvPicPr>
          <p:cNvPr id="83" name="Image 58" descr="preencoded.png"/>
          <p:cNvPicPr>
            <a:picLocks noChangeAspect="1"/>
          </p:cNvPicPr>
          <p:nvPr>
            <p:custDataLst>
              <p:tags r:id="rId88"/>
            </p:custDataLst>
          </p:nvPr>
        </p:nvPicPr>
        <p:blipFill>
          <a:blip r:embed="rId89"/>
          <a:stretch>
            <a:fillRect/>
          </a:stretch>
        </p:blipFill>
        <p:spPr>
          <a:xfrm>
            <a:off x="9177679" y="4665938"/>
            <a:ext cx="387096" cy="387096"/>
          </a:xfrm>
          <a:prstGeom prst="rect">
            <a:avLst/>
          </a:prstGeom>
        </p:spPr>
      </p:pic>
      <p:pic>
        <p:nvPicPr>
          <p:cNvPr id="84" name="Image 59" descr="preencoded.png"/>
          <p:cNvPicPr>
            <a:picLocks noChangeAspect="1"/>
          </p:cNvPicPr>
          <p:nvPr>
            <p:custDataLst>
              <p:tags r:id="rId90"/>
            </p:custDataLst>
          </p:nvPr>
        </p:nvPicPr>
        <p:blipFill>
          <a:blip r:embed="rId31"/>
          <a:stretch>
            <a:fillRect/>
          </a:stretch>
        </p:blipFill>
        <p:spPr>
          <a:xfrm>
            <a:off x="8813243" y="4683996"/>
            <a:ext cx="393192" cy="393192"/>
          </a:xfrm>
          <a:prstGeom prst="rect">
            <a:avLst/>
          </a:prstGeom>
        </p:spPr>
      </p:pic>
      <p:pic>
        <p:nvPicPr>
          <p:cNvPr id="85" name="Image 60" descr="preencoded.png"/>
          <p:cNvPicPr>
            <a:picLocks noChangeAspect="1"/>
          </p:cNvPicPr>
          <p:nvPr>
            <p:custDataLst>
              <p:tags r:id="rId91"/>
            </p:custDataLst>
          </p:nvPr>
        </p:nvPicPr>
        <p:blipFill>
          <a:blip r:embed="rId92"/>
          <a:stretch>
            <a:fillRect/>
          </a:stretch>
        </p:blipFill>
        <p:spPr>
          <a:xfrm>
            <a:off x="8412272" y="4666373"/>
            <a:ext cx="396240" cy="396240"/>
          </a:xfrm>
          <a:prstGeom prst="rect">
            <a:avLst/>
          </a:prstGeom>
        </p:spPr>
      </p:pic>
      <p:pic>
        <p:nvPicPr>
          <p:cNvPr id="86" name="Image 61" descr="preencoded.png"/>
          <p:cNvPicPr>
            <a:picLocks noChangeAspect="1"/>
          </p:cNvPicPr>
          <p:nvPr>
            <p:custDataLst>
              <p:tags r:id="rId93"/>
            </p:custDataLst>
          </p:nvPr>
        </p:nvPicPr>
        <p:blipFill>
          <a:blip r:embed="rId94"/>
          <a:stretch>
            <a:fillRect/>
          </a:stretch>
        </p:blipFill>
        <p:spPr>
          <a:xfrm>
            <a:off x="7973309" y="4684295"/>
            <a:ext cx="435864" cy="377952"/>
          </a:xfrm>
          <a:prstGeom prst="rect">
            <a:avLst/>
          </a:prstGeom>
        </p:spPr>
      </p:pic>
      <p:grpSp>
        <p:nvGrpSpPr>
          <p:cNvPr id="16" name="Group 15"/>
          <p:cNvGrpSpPr/>
          <p:nvPr/>
        </p:nvGrpSpPr>
        <p:grpSpPr>
          <a:xfrm>
            <a:off x="10709275" y="453390"/>
            <a:ext cx="1358900" cy="741680"/>
            <a:chOff x="16865" y="714"/>
            <a:chExt cx="2140" cy="1168"/>
          </a:xfrm>
        </p:grpSpPr>
        <p:sp>
          <p:nvSpPr>
            <p:cNvPr id="29" name="Text 0"/>
            <p:cNvSpPr/>
            <p:nvPr/>
          </p:nvSpPr>
          <p:spPr>
            <a:xfrm>
              <a:off x="16865" y="1072"/>
              <a:ext cx="2141" cy="810"/>
            </a:xfrm>
            <a:prstGeom prst="rect">
              <a:avLst/>
            </a:prstGeom>
            <a:noFill/>
          </p:spPr>
          <p:txBody>
            <a:bodyPr wrap="square" lIns="0" tIns="0" rIns="0" bIns="0" rtlCol="0" anchor="t"/>
            <a:lstStyle/>
            <a:p>
              <a:pPr marL="0" indent="0" algn="l">
                <a:lnSpc>
                  <a:spcPct val="97000"/>
                </a:lnSpc>
                <a:buNone/>
              </a:pPr>
              <a:r>
                <a:rPr lang="en-US" b="1" dirty="0">
                  <a:solidFill>
                    <a:srgbClr val="1E3A8A"/>
                  </a:solidFill>
                  <a:latin typeface="Arial" panose="020B0604020202020204" pitchFamily="34" charset="0"/>
                  <a:ea typeface="Roboto" pitchFamily="34" charset="-122"/>
                  <a:cs typeface="Arial" panose="020B0604020202020204" pitchFamily="34" charset="0"/>
                </a:rPr>
                <a:t>NMR</a:t>
              </a:r>
              <a:endParaRPr lang="en-US" b="1" dirty="0">
                <a:solidFill>
                  <a:srgbClr val="1E3A8A"/>
                </a:solidFill>
                <a:latin typeface="Arial" panose="020B0604020202020204" pitchFamily="34" charset="0"/>
                <a:ea typeface="Roboto" pitchFamily="34" charset="-122"/>
                <a:cs typeface="Arial" panose="020B0604020202020204" pitchFamily="34" charset="0"/>
              </a:endParaRPr>
            </a:p>
          </p:txBody>
        </p:sp>
        <p:pic>
          <p:nvPicPr>
            <p:cNvPr id="87" name="Image 62" descr="preencoded.png"/>
            <p:cNvPicPr>
              <a:picLocks noChangeAspect="1"/>
            </p:cNvPicPr>
            <p:nvPr>
              <p:custDataLst>
                <p:tags r:id="rId95"/>
              </p:custDataLst>
            </p:nvPr>
          </p:nvPicPr>
          <p:blipFill>
            <a:blip r:embed="rId86"/>
            <a:stretch>
              <a:fillRect/>
            </a:stretch>
          </p:blipFill>
          <p:spPr>
            <a:xfrm>
              <a:off x="17805" y="714"/>
              <a:ext cx="1081" cy="1008"/>
            </a:xfrm>
            <a:prstGeom prst="rect">
              <a:avLst/>
            </a:prstGeom>
          </p:spPr>
        </p:pic>
      </p:grpSp>
      <p:sp>
        <p:nvSpPr>
          <p:cNvPr id="88" name="Text 2"/>
          <p:cNvSpPr/>
          <p:nvPr/>
        </p:nvSpPr>
        <p:spPr>
          <a:xfrm>
            <a:off x="10812416" y="4639097"/>
            <a:ext cx="586961" cy="308471"/>
          </a:xfrm>
          <a:prstGeom prst="rect">
            <a:avLst/>
          </a:prstGeom>
          <a:noFill/>
        </p:spPr>
        <p:txBody>
          <a:bodyPr wrap="square" lIns="0" tIns="0" rIns="0" bIns="0" rtlCol="0" anchor="t"/>
          <a:lstStyle/>
          <a:p>
            <a:pPr marL="0" indent="0" algn="l">
              <a:lnSpc>
                <a:spcPct val="97000"/>
              </a:lnSpc>
              <a:buNone/>
            </a:pPr>
            <a:r>
              <a:rPr lang="en-US" sz="1400" dirty="0">
                <a:solidFill>
                  <a:srgbClr val="000000"/>
                </a:solidFill>
                <a:latin typeface="Roboto" pitchFamily="34" charset="0"/>
                <a:ea typeface="Roboto" pitchFamily="34" charset="-122"/>
                <a:cs typeface="Roboto" pitchFamily="34" charset="-120"/>
              </a:rPr>
              <a:t>RAD52</a:t>
            </a:r>
            <a:endParaRPr lang="en-US" sz="1400" dirty="0"/>
          </a:p>
        </p:txBody>
      </p:sp>
      <p:grpSp>
        <p:nvGrpSpPr>
          <p:cNvPr id="15" name="Group 14"/>
          <p:cNvGrpSpPr/>
          <p:nvPr/>
        </p:nvGrpSpPr>
        <p:grpSpPr>
          <a:xfrm>
            <a:off x="130175" y="453390"/>
            <a:ext cx="2694305" cy="730885"/>
            <a:chOff x="205" y="714"/>
            <a:chExt cx="4243" cy="1151"/>
          </a:xfrm>
        </p:grpSpPr>
        <p:sp>
          <p:nvSpPr>
            <p:cNvPr id="2" name="Text 0"/>
            <p:cNvSpPr/>
            <p:nvPr/>
          </p:nvSpPr>
          <p:spPr>
            <a:xfrm>
              <a:off x="205" y="1055"/>
              <a:ext cx="2141" cy="810"/>
            </a:xfrm>
            <a:prstGeom prst="rect">
              <a:avLst/>
            </a:prstGeom>
            <a:noFill/>
          </p:spPr>
          <p:txBody>
            <a:bodyPr wrap="square" lIns="0" tIns="0" rIns="0" bIns="0" rtlCol="0" anchor="t"/>
            <a:lstStyle/>
            <a:p>
              <a:pPr marL="0" indent="0" algn="l">
                <a:lnSpc>
                  <a:spcPct val="97000"/>
                </a:lnSpc>
                <a:buNone/>
              </a:pPr>
              <a:r>
                <a:rPr lang="en-US" b="1" dirty="0">
                  <a:solidFill>
                    <a:srgbClr val="872540"/>
                  </a:solidFill>
                  <a:latin typeface="Arial" panose="020B0604020202020204" pitchFamily="34" charset="0"/>
                  <a:ea typeface="Roboto" pitchFamily="34" charset="-122"/>
                  <a:cs typeface="Arial" panose="020B0604020202020204" pitchFamily="34" charset="0"/>
                </a:rPr>
                <a:t>MRR</a:t>
              </a:r>
              <a:endParaRPr lang="en-US" b="1" dirty="0">
                <a:solidFill>
                  <a:srgbClr val="872540"/>
                </a:solidFill>
                <a:latin typeface="Arial" panose="020B0604020202020204" pitchFamily="34" charset="0"/>
                <a:ea typeface="Roboto" pitchFamily="34" charset="-122"/>
                <a:cs typeface="Arial" panose="020B0604020202020204" pitchFamily="34" charset="0"/>
              </a:endParaRPr>
            </a:p>
          </p:txBody>
        </p:sp>
        <p:pic>
          <p:nvPicPr>
            <p:cNvPr id="3" name="Image 14" descr="preencoded.png"/>
            <p:cNvPicPr>
              <a:picLocks noChangeAspect="1"/>
            </p:cNvPicPr>
            <p:nvPr>
              <p:custDataLst>
                <p:tags r:id="rId96"/>
              </p:custDataLst>
            </p:nvPr>
          </p:nvPicPr>
          <p:blipFill>
            <a:blip r:embed="rId29"/>
            <a:stretch>
              <a:fillRect/>
            </a:stretch>
          </p:blipFill>
          <p:spPr>
            <a:xfrm>
              <a:off x="1066" y="734"/>
              <a:ext cx="1008" cy="1008"/>
            </a:xfrm>
            <a:prstGeom prst="rect">
              <a:avLst/>
            </a:prstGeom>
          </p:spPr>
        </p:pic>
        <p:pic>
          <p:nvPicPr>
            <p:cNvPr id="4" name="Image 17" descr="preencoded.png"/>
            <p:cNvPicPr>
              <a:picLocks noChangeAspect="1"/>
            </p:cNvPicPr>
            <p:nvPr>
              <p:custDataLst>
                <p:tags r:id="rId97"/>
              </p:custDataLst>
            </p:nvPr>
          </p:nvPicPr>
          <p:blipFill>
            <a:blip r:embed="rId25"/>
            <a:stretch>
              <a:fillRect/>
            </a:stretch>
          </p:blipFill>
          <p:spPr>
            <a:xfrm>
              <a:off x="2682" y="714"/>
              <a:ext cx="1008" cy="1008"/>
            </a:xfrm>
            <a:prstGeom prst="rect">
              <a:avLst/>
            </a:prstGeom>
          </p:spPr>
        </p:pic>
        <p:pic>
          <p:nvPicPr>
            <p:cNvPr id="5" name="Image 18" descr="preencoded.png"/>
            <p:cNvPicPr>
              <a:picLocks noChangeAspect="1"/>
            </p:cNvPicPr>
            <p:nvPr>
              <p:custDataLst>
                <p:tags r:id="rId98"/>
              </p:custDataLst>
            </p:nvPr>
          </p:nvPicPr>
          <p:blipFill>
            <a:blip r:embed="rId36"/>
            <a:stretch>
              <a:fillRect/>
            </a:stretch>
          </p:blipFill>
          <p:spPr>
            <a:xfrm>
              <a:off x="1863" y="734"/>
              <a:ext cx="1008" cy="1008"/>
            </a:xfrm>
            <a:prstGeom prst="rect">
              <a:avLst/>
            </a:prstGeom>
          </p:spPr>
        </p:pic>
        <p:pic>
          <p:nvPicPr>
            <p:cNvPr id="6" name="Image 26" descr="preencoded.png"/>
            <p:cNvPicPr>
              <a:picLocks noChangeAspect="1"/>
            </p:cNvPicPr>
            <p:nvPr>
              <p:custDataLst>
                <p:tags r:id="rId99"/>
              </p:custDataLst>
            </p:nvPr>
          </p:nvPicPr>
          <p:blipFill>
            <a:blip r:embed="rId42"/>
            <a:stretch>
              <a:fillRect/>
            </a:stretch>
          </p:blipFill>
          <p:spPr>
            <a:xfrm>
              <a:off x="3440" y="717"/>
              <a:ext cx="1008" cy="1008"/>
            </a:xfrm>
            <a:prstGeom prst="rect">
              <a:avLst/>
            </a:prstGeom>
          </p:spPr>
        </p:pic>
      </p:grpSp>
      <p:grpSp>
        <p:nvGrpSpPr>
          <p:cNvPr id="22" name="Group 21"/>
          <p:cNvGrpSpPr/>
          <p:nvPr/>
        </p:nvGrpSpPr>
        <p:grpSpPr>
          <a:xfrm>
            <a:off x="2343150" y="3494405"/>
            <a:ext cx="7110095" cy="2813685"/>
            <a:chOff x="3690" y="5503"/>
            <a:chExt cx="11197" cy="4431"/>
          </a:xfrm>
        </p:grpSpPr>
        <p:pic>
          <p:nvPicPr>
            <p:cNvPr id="91" name="Image 65" descr="preencoded.png"/>
            <p:cNvPicPr>
              <a:picLocks noChangeAspect="1"/>
            </p:cNvPicPr>
            <p:nvPr>
              <p:custDataLst>
                <p:tags r:id="rId100"/>
              </p:custDataLst>
            </p:nvPr>
          </p:nvPicPr>
          <p:blipFill>
            <a:blip r:embed="rId101"/>
            <a:stretch>
              <a:fillRect/>
            </a:stretch>
          </p:blipFill>
          <p:spPr>
            <a:xfrm>
              <a:off x="9105" y="8948"/>
              <a:ext cx="1008" cy="986"/>
            </a:xfrm>
            <a:prstGeom prst="rect">
              <a:avLst/>
            </a:prstGeom>
          </p:spPr>
        </p:pic>
        <p:cxnSp>
          <p:nvCxnSpPr>
            <p:cNvPr id="9" name="Straight Connector 8"/>
            <p:cNvCxnSpPr/>
            <p:nvPr/>
          </p:nvCxnSpPr>
          <p:spPr>
            <a:xfrm>
              <a:off x="3690" y="5503"/>
              <a:ext cx="5638" cy="3952"/>
            </a:xfrm>
            <a:prstGeom prst="line">
              <a:avLst/>
            </a:prstGeom>
            <a:ln>
              <a:solidFill>
                <a:srgbClr val="BD5736"/>
              </a:solidFill>
            </a:ln>
          </p:spPr>
          <p:style>
            <a:lnRef idx="2">
              <a:schemeClr val="accent1"/>
            </a:lnRef>
            <a:fillRef idx="0">
              <a:srgbClr val="FFFFFF"/>
            </a:fillRef>
            <a:effectRef idx="0">
              <a:srgbClr val="FFFFFF"/>
            </a:effectRef>
            <a:fontRef idx="minor">
              <a:schemeClr val="tx1"/>
            </a:fontRef>
          </p:style>
        </p:cxnSp>
        <p:cxnSp>
          <p:nvCxnSpPr>
            <p:cNvPr id="10" name="Straight Connector 9"/>
            <p:cNvCxnSpPr/>
            <p:nvPr/>
          </p:nvCxnSpPr>
          <p:spPr>
            <a:xfrm flipV="1">
              <a:off x="9877" y="5976"/>
              <a:ext cx="5010" cy="3443"/>
            </a:xfrm>
            <a:prstGeom prst="line">
              <a:avLst/>
            </a:prstGeom>
            <a:ln>
              <a:solidFill>
                <a:srgbClr val="BD5736"/>
              </a:solidFill>
            </a:ln>
          </p:spPr>
          <p:style>
            <a:lnRef idx="2">
              <a:schemeClr val="accent1"/>
            </a:lnRef>
            <a:fillRef idx="0">
              <a:srgbClr val="FFFFFF"/>
            </a:fillRef>
            <a:effectRef idx="0">
              <a:srgbClr val="FFFFFF"/>
            </a:effectRef>
            <a:fontRef idx="minor">
              <a:schemeClr val="tx1"/>
            </a:fontRef>
          </p:style>
        </p:cxnSp>
      </p:grpSp>
      <p:grpSp>
        <p:nvGrpSpPr>
          <p:cNvPr id="23" name="Group 22"/>
          <p:cNvGrpSpPr/>
          <p:nvPr/>
        </p:nvGrpSpPr>
        <p:grpSpPr>
          <a:xfrm>
            <a:off x="3162300" y="4819650"/>
            <a:ext cx="6147435" cy="1967230"/>
            <a:chOff x="4980" y="7611"/>
            <a:chExt cx="9681" cy="3098"/>
          </a:xfrm>
        </p:grpSpPr>
        <p:pic>
          <p:nvPicPr>
            <p:cNvPr id="94" name="Image 68" descr="preencoded.png"/>
            <p:cNvPicPr>
              <a:picLocks noChangeAspect="1"/>
            </p:cNvPicPr>
            <p:nvPr>
              <p:custDataLst>
                <p:tags r:id="rId102"/>
              </p:custDataLst>
            </p:nvPr>
          </p:nvPicPr>
          <p:blipFill>
            <a:blip r:embed="rId103"/>
            <a:stretch>
              <a:fillRect/>
            </a:stretch>
          </p:blipFill>
          <p:spPr>
            <a:xfrm>
              <a:off x="9096" y="9723"/>
              <a:ext cx="1008" cy="986"/>
            </a:xfrm>
            <a:prstGeom prst="rect">
              <a:avLst/>
            </a:prstGeom>
          </p:spPr>
        </p:pic>
        <p:cxnSp>
          <p:nvCxnSpPr>
            <p:cNvPr id="11" name="Straight Connector 10"/>
            <p:cNvCxnSpPr/>
            <p:nvPr/>
          </p:nvCxnSpPr>
          <p:spPr>
            <a:xfrm flipV="1">
              <a:off x="9881" y="7821"/>
              <a:ext cx="4781" cy="2431"/>
            </a:xfrm>
            <a:prstGeom prst="line">
              <a:avLst/>
            </a:prstGeom>
            <a:ln>
              <a:solidFill>
                <a:srgbClr val="17730B"/>
              </a:solidFill>
            </a:ln>
          </p:spPr>
          <p:style>
            <a:lnRef idx="2">
              <a:schemeClr val="accent1"/>
            </a:lnRef>
            <a:fillRef idx="0">
              <a:srgbClr val="FFFFFF"/>
            </a:fillRef>
            <a:effectRef idx="0">
              <a:srgbClr val="FFFFFF"/>
            </a:effectRef>
            <a:fontRef idx="minor">
              <a:schemeClr val="tx1"/>
            </a:fontRef>
          </p:style>
        </p:cxnSp>
        <p:cxnSp>
          <p:nvCxnSpPr>
            <p:cNvPr id="12" name="Straight Connector 11"/>
            <p:cNvCxnSpPr/>
            <p:nvPr/>
          </p:nvCxnSpPr>
          <p:spPr>
            <a:xfrm flipH="1" flipV="1">
              <a:off x="4980" y="7611"/>
              <a:ext cx="4404" cy="2705"/>
            </a:xfrm>
            <a:prstGeom prst="line">
              <a:avLst/>
            </a:prstGeom>
            <a:ln>
              <a:solidFill>
                <a:srgbClr val="17730B"/>
              </a:solidFill>
            </a:ln>
          </p:spPr>
          <p:style>
            <a:lnRef idx="2">
              <a:schemeClr val="accent1"/>
            </a:lnRef>
            <a:fillRef idx="0">
              <a:srgbClr val="FFFFFF"/>
            </a:fillRef>
            <a:effectRef idx="0">
              <a:srgbClr val="FFFFFF"/>
            </a:effectRef>
            <a:fontRef idx="minor">
              <a:schemeClr val="tx1"/>
            </a:fontRef>
          </p:style>
        </p:cxnSp>
      </p:grpSp>
      <p:grpSp>
        <p:nvGrpSpPr>
          <p:cNvPr id="20" name="Group 19"/>
          <p:cNvGrpSpPr/>
          <p:nvPr/>
        </p:nvGrpSpPr>
        <p:grpSpPr>
          <a:xfrm>
            <a:off x="2042795" y="1945005"/>
            <a:ext cx="5805805" cy="3899535"/>
            <a:chOff x="3217" y="3063"/>
            <a:chExt cx="9143" cy="6141"/>
          </a:xfrm>
        </p:grpSpPr>
        <p:cxnSp>
          <p:nvCxnSpPr>
            <p:cNvPr id="7" name="Straight Connector 6"/>
            <p:cNvCxnSpPr/>
            <p:nvPr/>
          </p:nvCxnSpPr>
          <p:spPr>
            <a:xfrm flipH="1" flipV="1">
              <a:off x="3217" y="3063"/>
              <a:ext cx="6098" cy="5646"/>
            </a:xfrm>
            <a:prstGeom prst="line">
              <a:avLst/>
            </a:prstGeom>
            <a:ln>
              <a:solidFill>
                <a:srgbClr val="AE67A9"/>
              </a:solidFill>
            </a:ln>
          </p:spPr>
          <p:style>
            <a:lnRef idx="2">
              <a:schemeClr val="accent1"/>
            </a:lnRef>
            <a:fillRef idx="0">
              <a:srgbClr val="FFFFFF"/>
            </a:fillRef>
            <a:effectRef idx="0">
              <a:srgbClr val="FFFFFF"/>
            </a:effectRef>
            <a:fontRef idx="minor">
              <a:schemeClr val="tx1"/>
            </a:fontRef>
          </p:style>
        </p:cxnSp>
        <p:cxnSp>
          <p:nvCxnSpPr>
            <p:cNvPr id="8" name="Straight Connector 7"/>
            <p:cNvCxnSpPr/>
            <p:nvPr/>
          </p:nvCxnSpPr>
          <p:spPr>
            <a:xfrm flipV="1">
              <a:off x="9900" y="3164"/>
              <a:ext cx="2460" cy="5505"/>
            </a:xfrm>
            <a:prstGeom prst="line">
              <a:avLst/>
            </a:prstGeom>
            <a:ln>
              <a:solidFill>
                <a:srgbClr val="AE67A9"/>
              </a:solidFill>
            </a:ln>
          </p:spPr>
          <p:style>
            <a:lnRef idx="2">
              <a:schemeClr val="accent1"/>
            </a:lnRef>
            <a:fillRef idx="0">
              <a:srgbClr val="FFFFFF"/>
            </a:fillRef>
            <a:effectRef idx="0">
              <a:srgbClr val="FFFFFF"/>
            </a:effectRef>
            <a:fontRef idx="minor">
              <a:schemeClr val="tx1"/>
            </a:fontRef>
          </p:style>
        </p:cxnSp>
        <p:pic>
          <p:nvPicPr>
            <p:cNvPr id="14" name="Image 71" descr="preencoded.png"/>
            <p:cNvPicPr>
              <a:picLocks noChangeAspect="1"/>
            </p:cNvPicPr>
            <p:nvPr>
              <p:custDataLst>
                <p:tags r:id="rId104"/>
              </p:custDataLst>
            </p:nvPr>
          </p:nvPicPr>
          <p:blipFill>
            <a:blip r:embed="rId29"/>
            <a:stretch>
              <a:fillRect/>
            </a:stretch>
          </p:blipFill>
          <p:spPr>
            <a:xfrm>
              <a:off x="9096" y="8218"/>
              <a:ext cx="1008" cy="98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Picture 10"/>
          <p:cNvPicPr>
            <a:picLocks noChangeAspect="1"/>
          </p:cNvPicPr>
          <p:nvPr/>
        </p:nvPicPr>
        <p:blipFill>
          <a:blip r:embed="rId1"/>
          <a:srcRect l="37254" t="8387" r="13819"/>
          <a:stretch>
            <a:fillRect/>
          </a:stretch>
        </p:blipFill>
        <p:spPr>
          <a:xfrm>
            <a:off x="282575" y="200660"/>
            <a:ext cx="1069678" cy="1371600"/>
          </a:xfrm>
          <a:prstGeom prst="rect">
            <a:avLst/>
          </a:prstGeom>
        </p:spPr>
      </p:pic>
      <p:sp>
        <p:nvSpPr>
          <p:cNvPr id="10" name="Text Box 9"/>
          <p:cNvSpPr txBox="1"/>
          <p:nvPr/>
        </p:nvSpPr>
        <p:spPr>
          <a:xfrm>
            <a:off x="2527300" y="-38735"/>
            <a:ext cx="9060180" cy="706755"/>
          </a:xfrm>
          <a:prstGeom prst="rect">
            <a:avLst/>
          </a:prstGeom>
          <a:noFill/>
        </p:spPr>
        <p:txBody>
          <a:bodyPr wrap="none">
            <a:noAutofit/>
          </a:bodyPr>
          <a:lstStyle/>
          <a:p>
            <a:pPr lvl="0" algn="l">
              <a:buClrTx/>
              <a:buSzTx/>
              <a:buFontTx/>
              <a:defRPr sz="4000" b="1">
                <a:solidFill>
                  <a:srgbClr val="1E3A8A"/>
                </a:solidFill>
              </a:defRPr>
            </a:pPr>
            <a:r>
              <a:rPr lang="en-US" altLang="en-US">
                <a:sym typeface="+mn-ea"/>
              </a:rPr>
              <a:t>Ongoing Work</a:t>
            </a:r>
            <a:r>
              <a:rPr lang="en-US" altLang="en-US">
                <a:sym typeface="+mn-ea"/>
              </a:rPr>
              <a:t>: DNA methylation analysis</a:t>
            </a:r>
            <a:endParaRPr lang="en-US" altLang="en-US">
              <a:sym typeface="+mn-ea"/>
            </a:endParaRPr>
          </a:p>
        </p:txBody>
      </p:sp>
      <p:sp>
        <p:nvSpPr>
          <p:cNvPr id="8" name="Text Box 7"/>
          <p:cNvSpPr txBox="1"/>
          <p:nvPr/>
        </p:nvSpPr>
        <p:spPr>
          <a:xfrm>
            <a:off x="1905" y="4605655"/>
            <a:ext cx="2599690" cy="645160"/>
          </a:xfrm>
          <a:prstGeom prst="rect">
            <a:avLst/>
          </a:prstGeom>
          <a:noFill/>
        </p:spPr>
        <p:txBody>
          <a:bodyPr wrap="square" rtlCol="0">
            <a:spAutoFit/>
          </a:bodyPr>
          <a:p>
            <a:pPr algn="ctr"/>
            <a:r>
              <a:rPr lang="en-US" b="1">
                <a:solidFill>
                  <a:srgbClr val="08306B"/>
                </a:solidFill>
                <a:latin typeface="Arial" panose="020B0604020202020204" pitchFamily="34" charset="0"/>
                <a:cs typeface="Arial" panose="020B0604020202020204" pitchFamily="34" charset="0"/>
              </a:rPr>
              <a:t>36 samples so far sequenced</a:t>
            </a:r>
            <a:endParaRPr lang="en-US" b="1">
              <a:solidFill>
                <a:srgbClr val="08306B"/>
              </a:solidFill>
              <a:latin typeface="Arial" panose="020B0604020202020204" pitchFamily="34" charset="0"/>
              <a:cs typeface="Arial" panose="020B0604020202020204" pitchFamily="34" charset="0"/>
            </a:endParaRPr>
          </a:p>
        </p:txBody>
      </p:sp>
      <p:sp>
        <p:nvSpPr>
          <p:cNvPr id="7" name="Rectangle 6"/>
          <p:cNvSpPr/>
          <p:nvPr/>
        </p:nvSpPr>
        <p:spPr>
          <a:xfrm>
            <a:off x="2526665" y="631190"/>
            <a:ext cx="9537065" cy="91440"/>
          </a:xfrm>
          <a:prstGeom prst="rect">
            <a:avLst/>
          </a:prstGeom>
          <a:solidFill>
            <a:srgbClr val="0D9488"/>
          </a:solidFill>
          <a:ln>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 Box 8"/>
          <p:cNvSpPr txBox="1"/>
          <p:nvPr/>
        </p:nvSpPr>
        <p:spPr>
          <a:xfrm>
            <a:off x="141605" y="1609090"/>
            <a:ext cx="1497965" cy="460375"/>
          </a:xfrm>
          <a:prstGeom prst="rect">
            <a:avLst/>
          </a:prstGeom>
        </p:spPr>
        <p:txBody>
          <a:bodyPr wrap="square">
            <a:spAutoFit/>
          </a:bodyPr>
          <a:p>
            <a:pPr marL="0" indent="0"/>
            <a:r>
              <a:rPr lang="en-US" sz="1200" b="0" i="1">
                <a:solidFill>
                  <a:srgbClr val="000000"/>
                </a:solidFill>
                <a:latin typeface="Arial" panose="020B0604020202020204" pitchFamily="34" charset="0"/>
                <a:ea typeface="Roboto"/>
                <a:cs typeface="Arial" panose="020B0604020202020204" pitchFamily="34" charset="0"/>
              </a:rPr>
              <a:t>Suren Davitavyan,</a:t>
            </a:r>
            <a:endParaRPr lang="en-US" sz="1200" b="0" i="1">
              <a:solidFill>
                <a:srgbClr val="000000"/>
              </a:solidFill>
              <a:latin typeface="Arial" panose="020B0604020202020204" pitchFamily="34" charset="0"/>
              <a:ea typeface="Roboto"/>
              <a:cs typeface="Arial" panose="020B0604020202020204" pitchFamily="34" charset="0"/>
            </a:endParaRPr>
          </a:p>
          <a:p>
            <a:pPr marL="0" indent="0"/>
            <a:r>
              <a:rPr lang="en-US" sz="1200" b="0" i="1">
                <a:solidFill>
                  <a:srgbClr val="000000"/>
                </a:solidFill>
                <a:latin typeface="Arial" panose="020B0604020202020204" pitchFamily="34" charset="0"/>
                <a:ea typeface="Roboto"/>
                <a:cs typeface="Arial" panose="020B0604020202020204" pitchFamily="34" charset="0"/>
              </a:rPr>
              <a:t>PhD</a:t>
            </a:r>
            <a:endParaRPr lang="en-US" sz="1200" b="0" i="1">
              <a:solidFill>
                <a:srgbClr val="000000"/>
              </a:solidFill>
              <a:latin typeface="Arial" panose="020B0604020202020204" pitchFamily="34" charset="0"/>
              <a:ea typeface="Roboto"/>
              <a:cs typeface="Arial" panose="020B0604020202020204" pitchFamily="34" charset="0"/>
            </a:endParaRPr>
          </a:p>
        </p:txBody>
      </p:sp>
      <p:pic>
        <p:nvPicPr>
          <p:cNvPr id="13" name="Image 3" descr="preencoded.png"/>
          <p:cNvPicPr>
            <a:picLocks noChangeAspect="1"/>
          </p:cNvPicPr>
          <p:nvPr>
            <p:custDataLst>
              <p:tags r:id="rId2"/>
            </p:custDataLst>
          </p:nvPr>
        </p:nvPicPr>
        <p:blipFill>
          <a:blip r:embed="rId3"/>
          <a:stretch>
            <a:fillRect/>
          </a:stretch>
        </p:blipFill>
        <p:spPr>
          <a:xfrm>
            <a:off x="99499" y="2714220"/>
            <a:ext cx="2502408" cy="1246632"/>
          </a:xfrm>
          <a:prstGeom prst="rect">
            <a:avLst/>
          </a:prstGeom>
        </p:spPr>
      </p:pic>
      <p:pic>
        <p:nvPicPr>
          <p:cNvPr id="12" name="Picture 11"/>
          <p:cNvPicPr/>
          <p:nvPr/>
        </p:nvPicPr>
        <p:blipFill>
          <a:blip r:embed="rId4"/>
          <a:stretch>
            <a:fillRect/>
          </a:stretch>
        </p:blipFill>
        <p:spPr>
          <a:xfrm>
            <a:off x="3175635" y="2825750"/>
            <a:ext cx="5041900" cy="1971675"/>
          </a:xfrm>
          <a:prstGeom prst="rect">
            <a:avLst/>
          </a:prstGeom>
        </p:spPr>
      </p:pic>
      <p:pic>
        <p:nvPicPr>
          <p:cNvPr id="14" name="Picture 13"/>
          <p:cNvPicPr/>
          <p:nvPr/>
        </p:nvPicPr>
        <p:blipFill>
          <a:blip r:embed="rId5"/>
          <a:srcRect r="13600"/>
          <a:stretch>
            <a:fillRect/>
          </a:stretch>
        </p:blipFill>
        <p:spPr>
          <a:xfrm>
            <a:off x="3053715" y="1104900"/>
            <a:ext cx="4090670" cy="1720215"/>
          </a:xfrm>
          <a:prstGeom prst="rect">
            <a:avLst/>
          </a:prstGeom>
        </p:spPr>
      </p:pic>
      <p:pic>
        <p:nvPicPr>
          <p:cNvPr id="15" name="Picture 14"/>
          <p:cNvPicPr/>
          <p:nvPr/>
        </p:nvPicPr>
        <p:blipFill>
          <a:blip r:embed="rId6"/>
          <a:stretch>
            <a:fillRect/>
          </a:stretch>
        </p:blipFill>
        <p:spPr>
          <a:xfrm>
            <a:off x="3292475" y="4943475"/>
            <a:ext cx="4568825" cy="1760220"/>
          </a:xfrm>
          <a:prstGeom prst="rect">
            <a:avLst/>
          </a:prstGeom>
        </p:spPr>
      </p:pic>
      <p:pic>
        <p:nvPicPr>
          <p:cNvPr id="16" name="Picture 15"/>
          <p:cNvPicPr/>
          <p:nvPr/>
        </p:nvPicPr>
        <p:blipFill>
          <a:blip r:embed="rId7"/>
          <a:stretch>
            <a:fillRect/>
          </a:stretch>
        </p:blipFill>
        <p:spPr>
          <a:xfrm>
            <a:off x="8471535" y="1484630"/>
            <a:ext cx="3497580" cy="4339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p:cNvPicPr>
            <a:picLocks noChangeAspect="1"/>
          </p:cNvPicPr>
          <p:nvPr/>
        </p:nvPicPr>
        <p:blipFill>
          <a:blip r:embed="rId1"/>
          <a:srcRect l="11886" t="33657" r="25140"/>
          <a:stretch>
            <a:fillRect/>
          </a:stretch>
        </p:blipFill>
        <p:spPr>
          <a:xfrm>
            <a:off x="290195" y="927735"/>
            <a:ext cx="1118970" cy="1371600"/>
          </a:xfrm>
          <a:prstGeom prst="rect">
            <a:avLst/>
          </a:prstGeom>
        </p:spPr>
      </p:pic>
      <p:pic>
        <p:nvPicPr>
          <p:cNvPr id="2" name="Picture 1"/>
          <p:cNvPicPr>
            <a:picLocks noChangeAspect="1"/>
          </p:cNvPicPr>
          <p:nvPr/>
        </p:nvPicPr>
        <p:blipFill>
          <a:blip r:embed="rId2"/>
          <a:srcRect r="38784" b="324"/>
          <a:stretch>
            <a:fillRect/>
          </a:stretch>
        </p:blipFill>
        <p:spPr>
          <a:xfrm>
            <a:off x="290195" y="2942590"/>
            <a:ext cx="1118870" cy="1367155"/>
          </a:xfrm>
          <a:prstGeom prst="rect">
            <a:avLst/>
          </a:prstGeom>
        </p:spPr>
      </p:pic>
      <p:pic>
        <p:nvPicPr>
          <p:cNvPr id="5" name="Picture 4" descr="top10_pathogenic_variants_by_samples"/>
          <p:cNvPicPr>
            <a:picLocks noChangeAspect="1"/>
          </p:cNvPicPr>
          <p:nvPr/>
        </p:nvPicPr>
        <p:blipFill>
          <a:blip r:embed="rId3"/>
          <a:stretch>
            <a:fillRect/>
          </a:stretch>
        </p:blipFill>
        <p:spPr>
          <a:xfrm>
            <a:off x="7204075" y="4038600"/>
            <a:ext cx="4228465" cy="2819400"/>
          </a:xfrm>
          <a:prstGeom prst="rect">
            <a:avLst/>
          </a:prstGeom>
        </p:spPr>
      </p:pic>
      <p:pic>
        <p:nvPicPr>
          <p:cNvPr id="7" name="Picture 6" descr="P_LP_histogram"/>
          <p:cNvPicPr>
            <a:picLocks noChangeAspect="1"/>
          </p:cNvPicPr>
          <p:nvPr/>
        </p:nvPicPr>
        <p:blipFill>
          <a:blip r:embed="rId4"/>
          <a:stretch>
            <a:fillRect/>
          </a:stretch>
        </p:blipFill>
        <p:spPr>
          <a:xfrm>
            <a:off x="6876415" y="908685"/>
            <a:ext cx="4883785" cy="3173095"/>
          </a:xfrm>
          <a:prstGeom prst="rect">
            <a:avLst/>
          </a:prstGeom>
        </p:spPr>
      </p:pic>
      <p:sp>
        <p:nvSpPr>
          <p:cNvPr id="8" name="Text Box 7"/>
          <p:cNvSpPr txBox="1"/>
          <p:nvPr/>
        </p:nvSpPr>
        <p:spPr>
          <a:xfrm>
            <a:off x="2468245" y="1073785"/>
            <a:ext cx="3502660" cy="368300"/>
          </a:xfrm>
          <a:prstGeom prst="rect">
            <a:avLst/>
          </a:prstGeom>
          <a:noFill/>
        </p:spPr>
        <p:txBody>
          <a:bodyPr wrap="square" rtlCol="0">
            <a:spAutoFit/>
          </a:bodyPr>
          <a:p>
            <a:r>
              <a:rPr lang="en-US" b="1">
                <a:solidFill>
                  <a:srgbClr val="08306B"/>
                </a:solidFill>
                <a:latin typeface="Arial" panose="020B0604020202020204" pitchFamily="34" charset="0"/>
                <a:cs typeface="Arial" panose="020B0604020202020204" pitchFamily="34" charset="0"/>
              </a:rPr>
              <a:t>135 samples so far sequenced</a:t>
            </a:r>
            <a:endParaRPr lang="en-US" b="1">
              <a:solidFill>
                <a:srgbClr val="08306B"/>
              </a:solidFill>
              <a:latin typeface="Arial" panose="020B0604020202020204" pitchFamily="34" charset="0"/>
              <a:cs typeface="Arial" panose="020B0604020202020204" pitchFamily="34" charset="0"/>
            </a:endParaRPr>
          </a:p>
        </p:txBody>
      </p:sp>
      <p:grpSp>
        <p:nvGrpSpPr>
          <p:cNvPr id="13" name="Group 12"/>
          <p:cNvGrpSpPr/>
          <p:nvPr/>
        </p:nvGrpSpPr>
        <p:grpSpPr>
          <a:xfrm>
            <a:off x="2114550" y="2609215"/>
            <a:ext cx="3820795" cy="4024630"/>
            <a:chOff x="12333" y="574"/>
            <a:chExt cx="4338" cy="4544"/>
          </a:xfrm>
        </p:grpSpPr>
        <p:pic>
          <p:nvPicPr>
            <p:cNvPr id="6" name="Picture 5"/>
            <p:cNvPicPr>
              <a:picLocks noChangeAspect="1"/>
            </p:cNvPicPr>
            <p:nvPr/>
          </p:nvPicPr>
          <p:blipFill>
            <a:blip r:embed="rId5"/>
            <a:stretch>
              <a:fillRect/>
            </a:stretch>
          </p:blipFill>
          <p:spPr>
            <a:xfrm>
              <a:off x="12333" y="574"/>
              <a:ext cx="4338" cy="4545"/>
            </a:xfrm>
            <a:prstGeom prst="rect">
              <a:avLst/>
            </a:prstGeom>
          </p:spPr>
        </p:pic>
        <p:sp>
          <p:nvSpPr>
            <p:cNvPr id="12" name="Text Box 11"/>
            <p:cNvSpPr txBox="1"/>
            <p:nvPr/>
          </p:nvSpPr>
          <p:spPr>
            <a:xfrm>
              <a:off x="13305" y="4455"/>
              <a:ext cx="1117" cy="557"/>
            </a:xfrm>
            <a:prstGeom prst="rect">
              <a:avLst/>
            </a:prstGeom>
            <a:solidFill>
              <a:srgbClr val="08306B"/>
            </a:solidFill>
          </p:spPr>
          <p:txBody>
            <a:bodyPr wrap="square" rtlCol="0">
              <a:noAutofit/>
            </a:bodyPr>
            <a:p>
              <a:pPr algn="ctr"/>
              <a:r>
                <a:rPr lang="en-US" sz="700" b="1">
                  <a:solidFill>
                    <a:schemeClr val="bg1"/>
                  </a:solidFill>
                  <a:latin typeface="Arial" panose="020B0604020202020204" pitchFamily="34" charset="0"/>
                  <a:cs typeface="Arial" panose="020B0604020202020204" pitchFamily="34" charset="0"/>
                </a:rPr>
                <a:t>Common (&gt;0.05)</a:t>
              </a:r>
              <a:endParaRPr lang="en-US" sz="700" b="1">
                <a:solidFill>
                  <a:schemeClr val="bg1"/>
                </a:solidFill>
                <a:latin typeface="Arial" panose="020B0604020202020204" pitchFamily="34" charset="0"/>
                <a:cs typeface="Arial" panose="020B0604020202020204" pitchFamily="34" charset="0"/>
              </a:endParaRPr>
            </a:p>
            <a:p>
              <a:pPr algn="ctr"/>
              <a:r>
                <a:rPr lang="en-US" sz="700" b="1">
                  <a:solidFill>
                    <a:schemeClr val="bg1"/>
                  </a:solidFill>
                  <a:latin typeface="Arial" panose="020B0604020202020204" pitchFamily="34" charset="0"/>
                  <a:cs typeface="Arial" panose="020B0604020202020204" pitchFamily="34" charset="0"/>
                </a:rPr>
                <a:t>577057 variants</a:t>
              </a:r>
              <a:endParaRPr lang="en-US" sz="700" b="1">
                <a:solidFill>
                  <a:schemeClr val="bg1"/>
                </a:solidFill>
                <a:latin typeface="Arial" panose="020B0604020202020204" pitchFamily="34" charset="0"/>
                <a:cs typeface="Arial" panose="020B0604020202020204" pitchFamily="34" charset="0"/>
              </a:endParaRPr>
            </a:p>
            <a:p>
              <a:pPr algn="ctr"/>
              <a:r>
                <a:rPr lang="en-US" sz="700" b="1">
                  <a:solidFill>
                    <a:schemeClr val="bg1"/>
                  </a:solidFill>
                  <a:latin typeface="Arial" panose="020B0604020202020204" pitchFamily="34" charset="0"/>
                  <a:cs typeface="Arial" panose="020B0604020202020204" pitchFamily="34" charset="0"/>
                </a:rPr>
                <a:t>81.2%</a:t>
              </a:r>
              <a:endParaRPr lang="en-US" sz="700" b="1">
                <a:solidFill>
                  <a:schemeClr val="bg1"/>
                </a:solidFill>
                <a:latin typeface="Arial" panose="020B0604020202020204" pitchFamily="34" charset="0"/>
                <a:cs typeface="Arial" panose="020B0604020202020204" pitchFamily="34" charset="0"/>
              </a:endParaRPr>
            </a:p>
          </p:txBody>
        </p:sp>
      </p:grpSp>
      <p:sp>
        <p:nvSpPr>
          <p:cNvPr id="14" name="Text Box 13"/>
          <p:cNvSpPr txBox="1"/>
          <p:nvPr/>
        </p:nvSpPr>
        <p:spPr>
          <a:xfrm>
            <a:off x="758190" y="-38100"/>
            <a:ext cx="7372350" cy="706755"/>
          </a:xfrm>
          <a:prstGeom prst="rect">
            <a:avLst/>
          </a:prstGeom>
          <a:noFill/>
        </p:spPr>
        <p:txBody>
          <a:bodyPr wrap="none">
            <a:noAutofit/>
          </a:bodyPr>
          <a:lstStyle/>
          <a:p>
            <a:pPr lvl="0" algn="l">
              <a:buClrTx/>
              <a:buSzTx/>
              <a:buFontTx/>
              <a:defRPr sz="4000" b="1">
                <a:solidFill>
                  <a:srgbClr val="1E3A8A"/>
                </a:solidFill>
              </a:defRPr>
            </a:pPr>
            <a:r>
              <a:rPr lang="en-US" altLang="en-US">
                <a:sym typeface="+mn-ea"/>
              </a:rPr>
              <a:t>Ongoing Work: </a:t>
            </a:r>
            <a:r>
              <a:rPr lang="en-US" altLang="en-US">
                <a:sym typeface="+mn-ea"/>
              </a:rPr>
              <a:t>Whole exome sequencing analysis</a:t>
            </a:r>
            <a:endParaRPr lang="en-US" altLang="en-US">
              <a:sym typeface="+mn-ea"/>
            </a:endParaRPr>
          </a:p>
        </p:txBody>
      </p:sp>
      <p:sp>
        <p:nvSpPr>
          <p:cNvPr id="15" name="Rectangle 14"/>
          <p:cNvSpPr/>
          <p:nvPr/>
        </p:nvSpPr>
        <p:spPr>
          <a:xfrm>
            <a:off x="852805" y="636270"/>
            <a:ext cx="10644505" cy="91440"/>
          </a:xfrm>
          <a:prstGeom prst="rect">
            <a:avLst/>
          </a:prstGeom>
          <a:solidFill>
            <a:srgbClr val="0D9488"/>
          </a:solidFill>
          <a:ln>
            <a:solidFill>
              <a:srgbClr val="0D9488"/>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grpSp>
        <p:nvGrpSpPr>
          <p:cNvPr id="16" name="Group 15"/>
          <p:cNvGrpSpPr/>
          <p:nvPr/>
        </p:nvGrpSpPr>
        <p:grpSpPr>
          <a:xfrm>
            <a:off x="3101340" y="1626235"/>
            <a:ext cx="2297430" cy="654685"/>
            <a:chOff x="4190" y="3050"/>
            <a:chExt cx="2352" cy="517"/>
          </a:xfrm>
        </p:grpSpPr>
        <p:pic>
          <p:nvPicPr>
            <p:cNvPr id="28" name="Image 19" descr="preencoded.png"/>
            <p:cNvPicPr>
              <a:picLocks noChangeAspect="1"/>
            </p:cNvPicPr>
            <p:nvPr>
              <p:custDataLst>
                <p:tags r:id="rId6"/>
              </p:custDataLst>
            </p:nvPr>
          </p:nvPicPr>
          <p:blipFill>
            <a:blip r:embed="rId7"/>
            <a:stretch>
              <a:fillRect/>
            </a:stretch>
          </p:blipFill>
          <p:spPr>
            <a:xfrm>
              <a:off x="4190" y="3169"/>
              <a:ext cx="2352" cy="398"/>
            </a:xfrm>
            <a:prstGeom prst="rect">
              <a:avLst/>
            </a:prstGeom>
          </p:spPr>
        </p:pic>
        <p:sp>
          <p:nvSpPr>
            <p:cNvPr id="31" name="Text 7"/>
            <p:cNvSpPr/>
            <p:nvPr/>
          </p:nvSpPr>
          <p:spPr>
            <a:xfrm>
              <a:off x="4291" y="3050"/>
              <a:ext cx="902" cy="465"/>
            </a:xfrm>
            <a:prstGeom prst="rect">
              <a:avLst/>
            </a:prstGeom>
            <a:noFill/>
          </p:spPr>
          <p:txBody>
            <a:bodyPr wrap="square" lIns="0" tIns="0" rIns="0" bIns="0" rtlCol="0" anchor="t"/>
            <a:lstStyle/>
            <a:p>
              <a:pPr marL="0" indent="0" algn="ctr">
                <a:lnSpc>
                  <a:spcPct val="97000"/>
                </a:lnSpc>
                <a:buNone/>
              </a:pPr>
              <a:r>
                <a:rPr lang="en-US" sz="960" b="1" dirty="0">
                  <a:solidFill>
                    <a:srgbClr val="0784F5"/>
                  </a:solidFill>
                  <a:latin typeface="Roboto" pitchFamily="34" charset="0"/>
                  <a:ea typeface="Roboto" pitchFamily="34" charset="-122"/>
                  <a:cs typeface="Roboto" pitchFamily="34" charset="-120"/>
                </a:rPr>
                <a:t>Exon 1</a:t>
              </a:r>
              <a:endParaRPr lang="en-US" sz="960" dirty="0"/>
            </a:p>
          </p:txBody>
        </p:sp>
        <p:sp>
          <p:nvSpPr>
            <p:cNvPr id="48" name="Text 10"/>
            <p:cNvSpPr/>
            <p:nvPr/>
          </p:nvSpPr>
          <p:spPr>
            <a:xfrm>
              <a:off x="5369" y="3050"/>
              <a:ext cx="678" cy="465"/>
            </a:xfrm>
            <a:prstGeom prst="rect">
              <a:avLst/>
            </a:prstGeom>
            <a:noFill/>
          </p:spPr>
          <p:txBody>
            <a:bodyPr wrap="square" lIns="0" tIns="0" rIns="0" bIns="0" rtlCol="0" anchor="t"/>
            <a:lstStyle/>
            <a:p>
              <a:pPr marL="0" indent="0" algn="ctr">
                <a:lnSpc>
                  <a:spcPct val="97000"/>
                </a:lnSpc>
                <a:buNone/>
              </a:pPr>
              <a:r>
                <a:rPr lang="en-US" sz="960" b="1" dirty="0">
                  <a:solidFill>
                    <a:srgbClr val="0784F5"/>
                  </a:solidFill>
                  <a:latin typeface="Roboto" pitchFamily="34" charset="0"/>
                  <a:ea typeface="Roboto" pitchFamily="34" charset="-122"/>
                  <a:cs typeface="Roboto" pitchFamily="34" charset="-120"/>
                </a:rPr>
                <a:t>Exon N</a:t>
              </a:r>
              <a:endParaRPr lang="en-US" sz="960" dirty="0"/>
            </a:p>
          </p:txBody>
        </p:sp>
        <p:pic>
          <p:nvPicPr>
            <p:cNvPr id="74" name="Image 61" descr="preencoded.png"/>
            <p:cNvPicPr>
              <a:picLocks noChangeAspect="1"/>
            </p:cNvPicPr>
            <p:nvPr>
              <p:custDataLst>
                <p:tags r:id="rId8"/>
              </p:custDataLst>
            </p:nvPr>
          </p:nvPicPr>
          <p:blipFill>
            <a:blip r:embed="rId9"/>
            <a:stretch>
              <a:fillRect/>
            </a:stretch>
          </p:blipFill>
          <p:spPr>
            <a:xfrm>
              <a:off x="4478" y="3207"/>
              <a:ext cx="466" cy="317"/>
            </a:xfrm>
            <a:prstGeom prst="rect">
              <a:avLst/>
            </a:prstGeom>
          </p:spPr>
        </p:pic>
        <p:pic>
          <p:nvPicPr>
            <p:cNvPr id="75" name="Image 62" descr="preencoded.png"/>
            <p:cNvPicPr>
              <a:picLocks noChangeAspect="1"/>
            </p:cNvPicPr>
            <p:nvPr>
              <p:custDataLst>
                <p:tags r:id="rId10"/>
              </p:custDataLst>
            </p:nvPr>
          </p:nvPicPr>
          <p:blipFill>
            <a:blip r:embed="rId11"/>
            <a:stretch>
              <a:fillRect/>
            </a:stretch>
          </p:blipFill>
          <p:spPr>
            <a:xfrm>
              <a:off x="5282" y="3207"/>
              <a:ext cx="830" cy="317"/>
            </a:xfrm>
            <a:prstGeom prst="rect">
              <a:avLst/>
            </a:prstGeom>
          </p:spPr>
        </p:pic>
      </p:grpSp>
      <p:sp>
        <p:nvSpPr>
          <p:cNvPr id="17" name="Text Box 16"/>
          <p:cNvSpPr txBox="1"/>
          <p:nvPr/>
        </p:nvSpPr>
        <p:spPr>
          <a:xfrm>
            <a:off x="215900" y="2366010"/>
            <a:ext cx="1574800" cy="460375"/>
          </a:xfrm>
          <a:prstGeom prst="rect">
            <a:avLst/>
          </a:prstGeom>
        </p:spPr>
        <p:txBody>
          <a:bodyPr wrap="square">
            <a:spAutoFit/>
          </a:bodyPr>
          <a:p>
            <a:pPr marL="0" indent="0"/>
            <a:r>
              <a:rPr sz="1200" b="0" i="1">
                <a:solidFill>
                  <a:srgbClr val="000000"/>
                </a:solidFill>
                <a:latin typeface="Arial" panose="020B0604020202020204" pitchFamily="34" charset="0"/>
                <a:ea typeface="Roboto"/>
                <a:cs typeface="Arial" panose="020B0604020202020204" pitchFamily="34" charset="0"/>
              </a:rPr>
              <a:t>Yeva Bareghamyan</a:t>
            </a:r>
            <a:r>
              <a:rPr lang="en-US" sz="1200" b="0" i="1">
                <a:solidFill>
                  <a:srgbClr val="000000"/>
                </a:solidFill>
                <a:latin typeface="Arial" panose="020B0604020202020204" pitchFamily="34" charset="0"/>
                <a:ea typeface="Roboto"/>
                <a:cs typeface="Arial" panose="020B0604020202020204" pitchFamily="34" charset="0"/>
              </a:rPr>
              <a:t>,</a:t>
            </a:r>
            <a:endParaRPr lang="en-US" sz="1200" b="0" i="1">
              <a:solidFill>
                <a:srgbClr val="000000"/>
              </a:solidFill>
              <a:latin typeface="Arial" panose="020B0604020202020204" pitchFamily="34" charset="0"/>
              <a:ea typeface="Roboto"/>
              <a:cs typeface="Arial" panose="020B0604020202020204" pitchFamily="34" charset="0"/>
            </a:endParaRPr>
          </a:p>
          <a:p>
            <a:pPr marL="0" indent="0"/>
            <a:r>
              <a:rPr lang="en-US" sz="1200" b="0" i="1">
                <a:solidFill>
                  <a:srgbClr val="000000"/>
                </a:solidFill>
                <a:latin typeface="Arial" panose="020B0604020202020204" pitchFamily="34" charset="0"/>
                <a:ea typeface="Roboto"/>
                <a:cs typeface="Arial" panose="020B0604020202020204" pitchFamily="34" charset="0"/>
              </a:rPr>
              <a:t>PhD student</a:t>
            </a:r>
            <a:r>
              <a:rPr sz="1200" b="0" i="1">
                <a:solidFill>
                  <a:srgbClr val="000000"/>
                </a:solidFill>
                <a:latin typeface="Arial" panose="020B0604020202020204" pitchFamily="34" charset="0"/>
                <a:ea typeface="Roboto"/>
                <a:cs typeface="Arial" panose="020B0604020202020204" pitchFamily="34" charset="0"/>
              </a:rPr>
              <a:t> </a:t>
            </a:r>
            <a:endParaRPr sz="1200" b="0" i="1">
              <a:solidFill>
                <a:srgbClr val="000000"/>
              </a:solidFill>
              <a:latin typeface="Arial" panose="020B0604020202020204" pitchFamily="34" charset="0"/>
              <a:ea typeface="Roboto"/>
              <a:cs typeface="Arial" panose="020B0604020202020204" pitchFamily="34" charset="0"/>
            </a:endParaRPr>
          </a:p>
        </p:txBody>
      </p:sp>
      <p:sp>
        <p:nvSpPr>
          <p:cNvPr id="18" name="Text Box 17"/>
          <p:cNvSpPr txBox="1"/>
          <p:nvPr/>
        </p:nvSpPr>
        <p:spPr>
          <a:xfrm>
            <a:off x="215900" y="4430395"/>
            <a:ext cx="1574800" cy="460375"/>
          </a:xfrm>
          <a:prstGeom prst="rect">
            <a:avLst/>
          </a:prstGeom>
        </p:spPr>
        <p:txBody>
          <a:bodyPr wrap="square">
            <a:spAutoFit/>
          </a:bodyPr>
          <a:p>
            <a:pPr marL="0" indent="0"/>
            <a:r>
              <a:rPr lang="en-US" altLang="en-US" sz="1200" b="0" i="1">
                <a:solidFill>
                  <a:srgbClr val="000000"/>
                </a:solidFill>
                <a:latin typeface="Arial" panose="020B0604020202020204" pitchFamily="34" charset="0"/>
                <a:ea typeface="Roboto"/>
                <a:cs typeface="Arial" panose="020B0604020202020204" pitchFamily="34" charset="0"/>
              </a:rPr>
              <a:t>Narineh Kianian</a:t>
            </a:r>
            <a:r>
              <a:rPr lang="en-US" sz="1200" b="0" i="1">
                <a:solidFill>
                  <a:srgbClr val="000000"/>
                </a:solidFill>
                <a:latin typeface="Arial" panose="020B0604020202020204" pitchFamily="34" charset="0"/>
                <a:ea typeface="Roboto"/>
                <a:cs typeface="Arial" panose="020B0604020202020204" pitchFamily="34" charset="0"/>
              </a:rPr>
              <a:t>,</a:t>
            </a:r>
            <a:endParaRPr lang="en-US" sz="1200" b="0" i="1">
              <a:solidFill>
                <a:srgbClr val="000000"/>
              </a:solidFill>
              <a:latin typeface="Arial" panose="020B0604020202020204" pitchFamily="34" charset="0"/>
              <a:ea typeface="Roboto"/>
              <a:cs typeface="Arial" panose="020B0604020202020204" pitchFamily="34" charset="0"/>
            </a:endParaRPr>
          </a:p>
          <a:p>
            <a:pPr marL="0" indent="0"/>
            <a:r>
              <a:rPr lang="en-US" sz="1200" b="0" i="1">
                <a:solidFill>
                  <a:srgbClr val="000000"/>
                </a:solidFill>
                <a:latin typeface="Arial" panose="020B0604020202020204" pitchFamily="34" charset="0"/>
                <a:ea typeface="Roboto"/>
                <a:cs typeface="Arial" panose="020B0604020202020204" pitchFamily="34" charset="0"/>
              </a:rPr>
              <a:t>PhD student</a:t>
            </a:r>
            <a:r>
              <a:rPr sz="1200" b="0" i="1">
                <a:solidFill>
                  <a:srgbClr val="000000"/>
                </a:solidFill>
                <a:latin typeface="Arial" panose="020B0604020202020204" pitchFamily="34" charset="0"/>
                <a:ea typeface="Roboto"/>
                <a:cs typeface="Arial" panose="020B0604020202020204" pitchFamily="34" charset="0"/>
              </a:rPr>
              <a:t> </a:t>
            </a:r>
            <a:endParaRPr sz="1200" b="0" i="1">
              <a:solidFill>
                <a:srgbClr val="000000"/>
              </a:solidFill>
              <a:latin typeface="Arial" panose="020B0604020202020204" pitchFamily="34" charset="0"/>
              <a:ea typeface="Roboto"/>
              <a:cs typeface="Arial" panose="020B0604020202020204" pitchFamily="34" charset="0"/>
            </a:endParaRPr>
          </a:p>
        </p:txBody>
      </p:sp>
      <p:pic>
        <p:nvPicPr>
          <p:cNvPr id="4" name="Picture 3"/>
          <p:cNvPicPr/>
          <p:nvPr/>
        </p:nvPicPr>
        <p:blipFill>
          <a:blip r:embed="rId12"/>
          <a:srcRect l="17033" t="25189" r="18956"/>
          <a:stretch>
            <a:fillRect/>
          </a:stretch>
        </p:blipFill>
        <p:spPr>
          <a:xfrm>
            <a:off x="258445" y="5011420"/>
            <a:ext cx="1183005" cy="1371600"/>
          </a:xfrm>
          <a:prstGeom prst="rect">
            <a:avLst/>
          </a:prstGeom>
        </p:spPr>
      </p:pic>
      <p:sp>
        <p:nvSpPr>
          <p:cNvPr id="9" name="Text Box 8"/>
          <p:cNvSpPr txBox="1"/>
          <p:nvPr/>
        </p:nvSpPr>
        <p:spPr>
          <a:xfrm>
            <a:off x="-8255" y="6393180"/>
            <a:ext cx="1997075" cy="460375"/>
          </a:xfrm>
          <a:prstGeom prst="rect">
            <a:avLst/>
          </a:prstGeom>
        </p:spPr>
        <p:txBody>
          <a:bodyPr wrap="square">
            <a:spAutoFit/>
          </a:bodyPr>
          <a:p>
            <a:pPr marL="0" indent="0"/>
            <a:r>
              <a:rPr lang="en-US" sz="1200" b="0" i="1">
                <a:solidFill>
                  <a:srgbClr val="000000"/>
                </a:solidFill>
                <a:latin typeface="Arial" panose="020B0604020202020204" pitchFamily="34" charset="0"/>
                <a:ea typeface="Roboto"/>
                <a:cs typeface="Arial" panose="020B0604020202020204" pitchFamily="34" charset="0"/>
              </a:rPr>
              <a:t>Hovhannes Hovhannisyan,</a:t>
            </a:r>
            <a:endParaRPr lang="en-US" sz="1200" b="0" i="1">
              <a:solidFill>
                <a:srgbClr val="000000"/>
              </a:solidFill>
              <a:latin typeface="Arial" panose="020B0604020202020204" pitchFamily="34" charset="0"/>
              <a:ea typeface="Roboto"/>
              <a:cs typeface="Arial" panose="020B0604020202020204" pitchFamily="34" charset="0"/>
            </a:endParaRPr>
          </a:p>
          <a:p>
            <a:pPr marL="0" indent="0"/>
            <a:r>
              <a:rPr lang="en-US" sz="1200" b="0" i="1">
                <a:solidFill>
                  <a:srgbClr val="000000"/>
                </a:solidFill>
                <a:latin typeface="Arial" panose="020B0604020202020204" pitchFamily="34" charset="0"/>
                <a:ea typeface="Roboto"/>
                <a:cs typeface="Arial" panose="020B0604020202020204" pitchFamily="34" charset="0"/>
              </a:rPr>
              <a:t>MD</a:t>
            </a:r>
            <a:r>
              <a:rPr sz="1200" b="0" i="1">
                <a:solidFill>
                  <a:srgbClr val="000000"/>
                </a:solidFill>
                <a:latin typeface="Arial" panose="020B0604020202020204" pitchFamily="34" charset="0"/>
                <a:ea typeface="Roboto"/>
                <a:cs typeface="Arial" panose="020B0604020202020204" pitchFamily="34" charset="0"/>
              </a:rPr>
              <a:t> </a:t>
            </a:r>
            <a:endParaRPr sz="1200" b="0" i="1">
              <a:solidFill>
                <a:srgbClr val="000000"/>
              </a:solidFill>
              <a:latin typeface="Arial" panose="020B0604020202020204" pitchFamily="34" charset="0"/>
              <a:ea typeface="Roboto"/>
              <a:cs typeface="Arial" panose="020B0604020202020204" pitchFamily="34" charset="0"/>
            </a:endParaRPr>
          </a:p>
        </p:txBody>
      </p:sp>
    </p:spTree>
  </p:cSld>
  <p:clrMapOvr>
    <a:masterClrMapping/>
  </p:clrMapOvr>
</p:sld>
</file>

<file path=ppt/tags/tag1.xml><?xml version="1.0" encoding="utf-8"?>
<p:tagLst xmlns:p="http://schemas.openxmlformats.org/presentationml/2006/main">
  <p:tag name="ID" val="69fdb7813277786688e4a269"/>
  <p:tag name="FIGURESLIDEID" val="37a3f626-7eda-4775-9960-0ed968cc6ad8"/>
  <p:tag name="SELECTIONIDS" val="9257864a-cd04-4a59-80b9-e800a38bcfd2"/>
  <p:tag name="TRANSPARENTBACKGROUND" val="true"/>
  <p:tag name="VERSION" val="1778235509404"/>
  <p:tag name="TITLE" val="Untitled"/>
  <p:tag name="CREATORNAME" val="Gisane Khachatryan"/>
  <p:tag name="DATEINSERTED" val="1778235510470"/>
  <p:tag name="DPI" val="300"/>
  <p:tag name="BIOJSON" val="{&quot;id&quot;:&quot;2152bf27-dd1a-4df8-8b50-90f3084c2ac0&quot;,&quot;objects&quot;:{&quot;9257864a-cd04-4a59-80b9-e800a38bcfd2&quot;:{&quot;type&quot;:&quot;FIGURE_OBJECT&quot;,&quot;id&quot;:&quot;9257864a-cd04-4a59-80b9-e800a38bcfd2&quot;,&quot;name&quot;:&quot;Chromosome (with telomeres 1)&quot;,&quot;relativeTransform&quot;:{&quot;translate&quot;:{&quot;x&quot;:-349.9326051570822,&quot;y&quot;:67.19454009198219},&quot;rotate&quot;:0,&quot;skewX&quot;:0,&quot;scale&quot;:{&quot;x&quot;:0.5329545123763498,&quot;y&quot;:0.5329545123763498}},&quot;opacity&quot;:1,&quot;image&quot;:{&quot;url&quot;:&quot;https://res.cloudinary.com/dlcjuc3ej/image/upload/v1544562943/e2nbmlfmgdwd8abrsmpb.svg&quot;,&quot;size&quot;:{&quot;x&quot;:177,&quot;y&quot;:535},&quot;isPremium&quot;:false},&quot;source&quot;:{&quot;id&quot;:&quot;5c1028dd388c0a1200aac526&quot;,&quot;type&quot;:&quot;ASSETS&quot;},&quot;pathStyles&quot;:[{&quot;type&quot;:&quot;FILL&quot;,&quot;fillStyle&quot;:&quot;rgb(0,0,0)&quot;}],&quot;isLocked&quot;:false,&quot;parent&quot;:{&quot;type&quot;:&quot;CHILD&quot;,&quot;parentId&quot;:&quot;37a3f626-7eda-4775-9960-0ed968cc6ad8&quot;,&quot;order&quot;:&quot;45&quot;}},&quot;37a3f626-7eda-4775-9960-0ed968cc6ad8&quot;:{&quot;id&quot;:&quot;37a3f626-7eda-4775-9960-0ed968cc6ad8&quot;,&quot;type&quot;:&quot;FIGURE_OBJECT&quot;,&quot;document&quot;:{&quot;type&quot;:&quot;FIGURE&quot;,&quot;canvasType&quot;:&quot;FIGURE&quot;,&quot;units&quot;:&quot;px&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10.xml><?xml version="1.0" encoding="utf-8"?>
<p:tagLst xmlns:p="http://schemas.openxmlformats.org/presentationml/2006/main">
  <p:tag name="ID" val="6992e2ea287528204f36f9fe"/>
  <p:tag name="FIGURESLIDEID" val="eb4b8633-4bd1-4129-b533-b16baa088468"/>
  <p:tag name="SELECTIONIDS" val="9b6ca216-b27e-4def-9536-6f4d2547befc"/>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9b6ca216-b27e-4def-9536-6f4d2547befc&quot;:{&quot;id&quot;:&quot;9b6ca216-b27e-4def-9536-6f4d2547befc&quot;,&quot;name&quot;:&quot;DNA (with modifications, symbol) &quot;,&quot;displayName&quot;:&quot;&quot;,&quot;type&quot;:&quot;FIGURE_OBJECT&quot;,&quot;relativeTransform&quot;:{&quot;translate&quot;:{&quot;x&quot;:-437.4175490579666,&quot;y&quot;:37.96312032620446},&quot;rotate&quot;:-0.3678910919127922,&quot;skewX&quot;:5.713766021840004e-17,&quot;scale&quot;:{&quot;x&quot;:0.6969696922413418,&quot;y&quot;:0.6969696922413418}},&quot;image&quot;:{&quot;url&quot;:&quot;https://icons.cdn.biorender.com/biorender/67f41baf5789a559ab3abdb2/20250407183915/image/67f41baf5789a559ab3abdb2.png&quot;,&quot;isPremium&quot;:false,&quot;isOrgIcon&quot;:false,&quot;size&quot;:{&quot;x&quot;:100,&quot;y&quot;:100}},&quot;source&quot;:{&quot;id&quot;:&quot;67f41baf5789a559ab3abdb2&quot;,&quot;version&quot;:&quot;20250407183915&quot;,&quot;type&quot;:&quot;ASSETS&quot;},&quot;isPremium&quot;:false,&quot;parent&quot;:{&quot;type&quot;:&quot;CHILD&quot;,&quot;parentId&quot;:&quot;eb4b8633-4bd1-4129-b533-b16baa088468&quot;,&quot;order&quot;:&quot;9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100.xml><?xml version="1.0" encoding="utf-8"?>
<p:tagLst xmlns:p="http://schemas.openxmlformats.org/presentationml/2006/main">
  <p:tag name="ID" val="69fdb7813277786688e4a269"/>
  <p:tag name="FIGURESLIDEID" val="37a3f626-7eda-4775-9960-0ed968cc6ad8"/>
  <p:tag name="SELECTIONIDS" val="a94d81ac-732f-4af4-a2f5-3c13ba9f6e89"/>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a94d81ac-732f-4af4-a2f5-3c13ba9f6e89&quot;:{&quot;id&quot;:&quot;a94d81ac-732f-4af4-a2f5-3c13ba9f6e89&quot;,&quot;name&quot;:&quot;Metabolomics (symbol) 1&quot;,&quot;displayName&quot;:&quot;&quot;,&quot;type&quot;:&quot;FIGURE_OBJECT&quot;,&quot;relativeTransform&quot;:{&quot;translate&quot;:{&quot;x&quot;:262.52324527669606,&quot;y&quot;:-206.15258388833038},&quot;rotate&quot;:0,&quot;skewX&quot;:0,&quot;scale&quot;:{&quot;x&quot;:0.82901173957937,&quot;y&quot;:0.82901173957937}},&quot;image&quot;:{&quot;url&quot;:&quot;https://icons.cdn.biorender.com/biorender/67f41e105789a559ab3ac028/20250407184917/image/67f41e105789a559ab3ac028.png&quot;,&quot;isPremium&quot;:false,&quot;isOrgIcon&quot;:false,&quot;size&quot;:{&quot;x&quot;:100,&quot;y&quot;:100}},&quot;source&quot;:{&quot;id&quot;:&quot;67f41e105789a559ab3ac028&quot;,&quot;version&quot;:&quot;20250407184917&quot;,&quot;type&quot;:&quot;ASSETS&quot;},&quot;isPremium&quot;:false,&quot;parent&quot;:{&quot;type&quot;:&quot;CHILD&quot;,&quot;parentId&quot;:&quot;37a3f626-7eda-4775-9960-0ed968cc6ad8&quot;,&quot;order&quot;:&quot;9999998&quot;}},&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101.xml><?xml version="1.0" encoding="utf-8"?>
<p:tagLst xmlns:p="http://schemas.openxmlformats.org/presentationml/2006/main">
  <p:tag name="ID" val="69fdb7813277786688e4a269"/>
  <p:tag name="FIGURESLIDEID" val="37a3f626-7eda-4775-9960-0ed968cc6ad8"/>
  <p:tag name="SELECTIONIDS" val="14aab5b6-e042-43d8-abca-a69baf0d5d40"/>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58ad44b8-a637-4fe5-bd28-708d34e652f7&quot;:{&quot;id&quot;:&quot;58ad44b8-a637-4fe5-bd28-708d34e652f7&quot;,&quot;name&quot;:&quot;image.png&quot;,&quot;type&quot;:&quot;FIGURE_OBJECT&quot;,&quot;relativeTransform&quot;:{&quot;translate&quot;:{&quot;x&quot;:-50.42917736756783,&quot;y&quot;:-94.32123915045095},&quot;rotate&quot;:0,&quot;skewX&quot;:0,&quot;scale&quot;:{&quot;x&quot;:0.3436655050234252,&quot;y&quot;:0.3436655050234252}},&quot;image&quot;:{&quot;url&quot;:&quot;https://core.services.biorender.com/api/uploads/noredirect/69fdcacd96c7f7766672c804/1778240205387_3ecd5325-a0d8-41a4-b515-54cf7bfbfd45_icon.png&quot;,&quot;isPremium&quot;:false,&quot;isSignedURL&quot;:true,&quot;size&quot;:{&quot;x&quot;:300,&quot;y&quot;:264.3987341772152}},&quot;source&quot;:{&quot;id&quot;:&quot;69fdcacd96c7f7766672c804&quot;,&quot;type&quot;:&quot;UPLOADS&quot;},&quot;isPremium&quot;:false,&quot;parent&quot;:{&quot;type&quot;:&quot;CHILD&quot;,&quot;parentId&quot;:&quot;14aab5b6-e042-43d8-abca-a69baf0d5d40&quot;,&quot;order&quot;:&quot;5&quot;}},&quot;14aab5b6-e042-43d8-abca-a69baf0d5d40&quot;:{&quot;type&quot;:&quot;FIGURE_OBJECT&quot;,&quot;id&quot;:&quot;14aab5b6-e042-43d8-abca-a69baf0d5d40&quot;,&quot;parent&quot;:{&quot;type&quot;:&quot;CHILD&quot;,&quot;parentId&quot;:&quot;37a3f626-7eda-4775-9960-0ed968cc6ad8&quot;,&quot;order&quot;:&quot;99999998&quot;},&quot;relativeTransform&quot;:{&quot;translate&quot;:{&quot;x&quot;:414.3507234808568,&quot;y&quot;:-122.60706036305113},&quot;rotate&quot;:0}},&quot;fb9f4ab8-7657-4ebb-9bb5-e49b9d5af4f6&quot;:{&quot;type&quot;:&quot;FIGURE_OBJECT&quot;,&quot;id&quot;:&quot;fb9f4ab8-7657-4ebb-9bb5-e49b9d5af4f6&quot;,&quot;parent&quot;:{&quot;type&quot;:&quot;CROP&quot;,&quot;parentId&quot;:&quot;14aab5b6-e042-43d8-abca-a69baf0d5d40&quot;,&quot;order&quot;:&quot;5&quot;},&quot;relativeTransform&quot;:{&quot;translate&quot;:{&quot;x&quot;:-48.96999978453683,&quot;y&quot;:-88.01759199175692},&quot;rotate&quot;:0,&quot;skewX&quot;:0,&quot;scale&quot;:{&quot;x&quot;:37.4360690992735,&quot;y&quot;:39.12871509558947}},&quot;path&quot;:{&quot;type&quot;:&quot;ELLIPSE&quot;,&quot;size&quot;:{&quot;x&quot;:2,&quot;y&quot;:2}},&quot;pathStyles&quot;:[{&quot;type&quot;:&quot;FILL&quot;,&quot;fillStyle&quot;:&quot;#fff&quot;}],&quot;isFrozen&quot;:true},&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102.xml><?xml version="1.0" encoding="utf-8"?>
<p:tagLst xmlns:p="http://schemas.openxmlformats.org/presentationml/2006/main">
  <p:tag name="ID" val="69fdb7813277786688e4a269"/>
  <p:tag name="FIGURESLIDEID" val="37a3f626-7eda-4775-9960-0ed968cc6ad8"/>
  <p:tag name="SELECTIONIDS" val="ef0fe264-597d-474e-8e45-73073981d22b"/>
  <p:tag name="TRANSPARENTBACKGROUND" val="true"/>
  <p:tag name="VERSION" val="1778264896673"/>
  <p:tag name="TITLE" val="Untitled"/>
  <p:tag name="CREATORNAME" val="Gisane Khachatryan"/>
  <p:tag name="DATEINSERTED" val="1778264898016"/>
  <p:tag name="DPI" val="300"/>
  <p:tag name="BIOJSON" val="{&quot;id&quot;:&quot;2152bf27-dd1a-4df8-8b50-90f3084c2ac0&quot;,&quot;objects&quot;:{&quot;ef0fe264-597d-474e-8e45-73073981d22b&quot;:{&quot;id&quot;:&quot;ef0fe264-597d-474e-8e45-73073981d22b&quot;,&quot;name&quot;:&quot;DNA (short, symbol)&quot;,&quot;displayName&quot;:&quot;&quot;,&quot;type&quot;:&quot;FIGURE_OBJECT&quot;,&quot;relativeTransform&quot;:{&quot;translate&quot;:{&quot;x&quot;:-150.49535603715185,&quot;y&quot;:10.000000000000085},&quot;rotate&quot;:1.5707963267948966,&quot;skewX&quot;:0,&quot;scale&quot;:{&quot;x&quot;:1.0000000000000002,&quot;y&quot;:1.0000000000000002}},&quot;image&quot;:{&quot;url&quot;:&quot;https://icons.cdn.biorender.com/biorender/6329d2c58dc9890028b7aaf8/20220920145047/image/6329d2c58dc9890028b7aaf8.png&quot;,&quot;isPremium&quot;:false,&quot;isOrgIcon&quot;:false,&quot;size&quot;:{&quot;x&quot;:79,&quot;y&quot;:40.68796992481203}},&quot;source&quot;:{&quot;id&quot;:&quot;6329d2c58dc9890028b7aaf8&quot;,&quot;version&quot;:&quot;20220920145047&quot;,&quot;type&quot;:&quot;ASSETS&quot;},&quot;isPremium&quot;:false,&quot;parent&quot;:{&quot;type&quot;:&quot;CHILD&quot;,&quot;parentId&quot;:&quot;37a3f626-7eda-4775-9960-0ed968cc6ad8&quot;,&quot;order&quot;:&quot;99998&quot;},&quot;styles&quot;:{&quot;editable&quot;:[{&quot;monochromeTargetColor&quot;:&quot;#3A68AE&quot;,&quot;styleName&quot;:&quot;FILL&quot;,&quot;color&quot;:&quot;#213d81&quot;},{&quot;monochromeTargetColor&quot;:&quot;#3A68AE&quot;,&quot;styleName&quot;:&quot;STROKE&quot;}]}},&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103.xml><?xml version="1.0" encoding="utf-8"?>
<p:tagLst xmlns:p="http://schemas.openxmlformats.org/presentationml/2006/main">
  <p:tag name="ID" val="69fdb7813277786688e4a269"/>
  <p:tag name="FIGURESLIDEID" val="37a3f626-7eda-4775-9960-0ed968cc6ad8"/>
  <p:tag name="SELECTIONIDS" val="1a03de88-2c90-43ae-842a-b73a8b298013"/>
  <p:tag name="TRANSPARENTBACKGROUND" val="true"/>
  <p:tag name="VERSION" val="1778264896673"/>
  <p:tag name="TITLE" val="Untitled"/>
  <p:tag name="CREATORNAME" val="Gisane Khachatryan"/>
  <p:tag name="DATEINSERTED" val="1778264898016"/>
  <p:tag name="DPI" val="300"/>
  <p:tag name="BIOJSON" val="{&quot;id&quot;:&quot;2152bf27-dd1a-4df8-8b50-90f3084c2ac0&quot;,&quot;objects&quot;:{&quot;1a03de88-2c90-43ae-842a-b73a8b298013&quot;:{&quot;id&quot;:&quot;1a03de88-2c90-43ae-842a-b73a8b298013&quot;,&quot;name&quot;:&quot;Clipboard with checklist (symbol)&quot;,&quot;displayName&quot;:&quot;&quot;,&quot;type&quot;:&quot;FIGURE_OBJECT&quot;,&quot;relativeTransform&quot;:{&quot;translate&quot;:{&quot;x&quot;:189.98412138834246,&quot;y&quot;:-41.21044608528929},&quot;rotate&quot;:0,&quot;skewX&quot;:0,&quot;scale&quot;:{&quot;x&quot;:1.2038194045238497,&quot;y&quot;:1.2038194045238497}},&quot;image&quot;:{&quot;url&quot;:&quot;https://icons.biorender.com/biorender/6345cedde8851e0021354c84/true-or-false-test.png&quot;,&quot;fallbackUrl&quot;:&quot;https://res.cloudinary.com/dlcjuc3ej/image/upload/v1665519323/nwlamhdye7gies12hjcb.svg#/keystone/api/icons/6345cedde8851e0021354c84/true-or-false-test.svg#/keystone/api/icons/6345cedde8851e0021354c84/true-or-false-test.svg#/keystone/api/icons/6345cedde8851e0021354c84/true-or-false-test.svg#/keystone/api/icons/6345cedde8851e0021354c84/true-or-false-test.svg#/keystone/api/icons/6345cedde8851e0021354c84/true-or-false-test.svg#/keystone/api/icons/6345cedde8851e0021354c84/true-or-false-test.svg#/keystone/api/icons/6345cedde8851e0021354c84/true-or-false-test.svg&quot;,&quot;isPremium&quot;:false,&quot;isOrgIcon&quot;:false,&quot;size&quot;:{&quot;x&quot;:131,&quot;y&quot;:99.8875}},&quot;source&quot;:{&quot;id&quot;:&quot;6345ce244cd6510021e1cee9&quot;,&quot;version&quot;:&quot;1665519310&quot;,&quot;type&quot;:&quot;ASSETS&quot;},&quot;isPremium&quot;:false,&quot;parent&quot;:{&quot;type&quot;:&quot;CHILD&quot;,&quot;parentId&quot;:&quot;37a3f626-7eda-4775-9960-0ed968cc6ad8&quot;,&quot;order&quot;:&quot;999985&quot;},&quot;styles&quot;:{&quot;editable&quot;:[{&quot;styleName&quot;:&quot;MONOCHROME_COLOR&quot;,&quot;index&quot;:0,&quot;color&quot;:&quot;#3A68AE&quot;}]}},&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104.xml><?xml version="1.0" encoding="utf-8"?>
<p:tagLst xmlns:p="http://schemas.openxmlformats.org/presentationml/2006/main">
  <p:tag name="ID" val="69fdb7813277786688e4a269"/>
  <p:tag name="FIGURESLIDEID" val="37a3f626-7eda-4775-9960-0ed968cc6ad8"/>
  <p:tag name="SELECTIONIDS" val="356f5b10-9fb5-4250-bc0e-6066d7bb3a9c"/>
  <p:tag name="TRANSPARENTBACKGROUND" val="true"/>
  <p:tag name="VERSION" val="1778264896673"/>
  <p:tag name="TITLE" val="Untitled"/>
  <p:tag name="CREATORNAME" val="Gisane Khachatryan"/>
  <p:tag name="DATEINSERTED" val="1778264898016"/>
  <p:tag name="DPI" val="300"/>
  <p:tag name="BIOJSON" val="{&quot;id&quot;:&quot;2152bf27-dd1a-4df8-8b50-90f3084c2ac0&quot;,&quot;objects&quot;:{&quot;356f5b10-9fb5-4250-bc0e-6066d7bb3a9c&quot;:{&quot;id&quot;:&quot;356f5b10-9fb5-4250-bc0e-6066d7bb3a9c&quot;,&quot;name&quot;:&quot;paste.png&quot;,&quot;type&quot;:&quot;FIGURE_OBJECT&quot;,&quot;relativeTransform&quot;:{&quot;translate&quot;:{&quot;x&quot;:-330.00039318885456,&quot;y&quot;:153.06501547987625},&quot;rotate&quot;:0,&quot;skewX&quot;:0,&quot;scale&quot;:{&quot;x&quot;:1,&quot;y&quot;:1}},&quot;image&quot;:{&quot;url&quot;:&quot;https://core.services.biorender.com/api/uploads/noredirect/69fe29a00b7abac2822d7e5f/1778264480577_3836e4fe-2e7c-41f5-8c1c-12da6289e0b4_icon.png&quot;,&quot;isPremium&quot;:false,&quot;isSignedURL&quot;:true,&quot;size&quot;:{&quot;x&quot;:300,&quot;y&quot;:300}},&quot;source&quot;:{&quot;id&quot;:&quot;69fe29a00b7abac2822d7e5f&quot;,&quot;type&quot;:&quot;UPLOADS&quot;},&quot;isPremium&quot;:false,&quot;parent&quot;:{&quot;type&quot;:&quot;CHILD&quot;,&quot;parentId&quot;:&quot;37a3f626-7eda-4775-9960-0ed968cc6ad8&quot;,&quot;order&quot;:&quot;99999&quot;},&quot;styles&quot;:{&quot;editable&quot;:[{&quot;styleName&quot;:&quot;MONOCHROME_COLOR&quot;,&quot;index&quot;:0,&quot;color&quot;:&quot;#3A68AE&quot;}]}},&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105.xml><?xml version="1.0" encoding="utf-8"?>
<p:tagLst xmlns:p="http://schemas.openxmlformats.org/presentationml/2006/main">
  <p:tag name="ID" val="69fdb7813277786688e4a269"/>
  <p:tag name="FIGURESLIDEID" val="37a3f626-7eda-4775-9960-0ed968cc6ad8"/>
  <p:tag name="SELECTIONIDS" val="4aa6207a-73f2-415c-b534-f1e2805e78b9"/>
  <p:tag name="TRANSPARENTBACKGROUND" val="true"/>
  <p:tag name="VERSION" val="1778264896673"/>
  <p:tag name="TITLE" val="Untitled"/>
  <p:tag name="CREATORNAME" val="Gisane Khachatryan"/>
  <p:tag name="DATEINSERTED" val="1778264898016"/>
  <p:tag name="DPI" val="300"/>
  <p:tag name="BIOJSON" val="{&quot;id&quot;:&quot;2152bf27-dd1a-4df8-8b50-90f3084c2ac0&quot;,&quot;objects&quot;:{&quot;4aa6207a-73f2-415c-b534-f1e2805e78b9&quot;:{&quot;id&quot;:&quot;4aa6207a-73f2-415c-b534-f1e2805e78b9&quot;,&quot;name&quot;:&quot;Earth (Europe and Africa)&quot;,&quot;displayName&quot;:&quot;&quot;,&quot;type&quot;:&quot;FIGURE_OBJECT&quot;,&quot;relativeTransform&quot;:{&quot;translate&quot;:{&quot;x&quot;:-330.00039318885456,&quot;y&quot;:-31.0873157894737},&quot;rotate&quot;:0,&quot;skewX&quot;:0,&quot;scale&quot;:{&quot;x&quot;:1,&quot;y&quot;:1}},&quot;image&quot;:{&quot;url&quot;:&quot;https://icons.cdn.biorender.com/biorender/5cc36890df35f43300d5ab5c/5cc3541a49a3283300c19453.png&quot;,&quot;isPremium&quot;:false,&quot;isOrgIcon&quot;:false,&quot;size&quot;:{&quot;x&quot;:100,&quot;y&quot;:99.99999999999999},&quot;fallbackUrl&quot;:&quot;sources/icons/5cc36890df35f43300d5ab5c/5cc3541a49a3283300c19453.svg&quot;},&quot;source&quot;:{&quot;id&quot;:&quot;5cc3541a49a3283300c19453&quot;,&quot;version&quot;:&quot;20190426202236&quot;,&quot;type&quot;:&quot;ASSETS&quot;},&quot;isPremium&quot;:false,&quot;parent&quot;:{&quot;type&quot;:&quot;CHILD&quot;,&quot;parentId&quot;:&quot;37a3f626-7eda-4775-9960-0ed968cc6ad8&quot;,&quot;order&quot;:&quot;999997&quot;}},&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106.xml><?xml version="1.0" encoding="utf-8"?>
<p:tagLst xmlns:p="http://schemas.openxmlformats.org/presentationml/2006/main">
  <p:tag name="ID" val="69fdb7813277786688e4a269"/>
  <p:tag name="FIGURESLIDEID" val="37a3f626-7eda-4775-9960-0ed968cc6ad8"/>
  <p:tag name="SELECTIONIDS" val="05076f01-449c-4b46-aa44-eb25f2b60c89"/>
  <p:tag name="TRANSPARENTBACKGROUND" val="true"/>
  <p:tag name="VERSION" val="1778264896673"/>
  <p:tag name="TITLE" val="Untitled"/>
  <p:tag name="CREATORNAME" val="Gisane Khachatryan"/>
  <p:tag name="DATEINSERTED" val="1778264898016"/>
  <p:tag name="DPI" val="300"/>
  <p:tag name="BIOJSON" val="{&quot;id&quot;:&quot;2152bf27-dd1a-4df8-8b50-90f3084c2ac0&quot;,&quot;objects&quot;:{&quot;05076f01-449c-4b46-aa44-eb25f2b60c89&quot;:{&quot;id&quot;:&quot;05076f01-449c-4b46-aa44-eb25f2b60c89&quot;,&quot;name&quot;:&quot;paste.png&quot;,&quot;type&quot;:&quot;FIGURE_OBJECT&quot;,&quot;relativeTransform&quot;:{&quot;translate&quot;:{&quot;x&quot;:-35.66590655061735,&quot;y&quot;:-152.75067435247473},&quot;rotate&quot;:0,&quot;skewX&quot;:0,&quot;scale&quot;:{&quot;x&quot;:0.5640866835056622,&quot;y&quot;:0.5640866835056622}},&quot;image&quot;:{&quot;url&quot;:&quot;https://core.services.biorender.com/api/uploads/noredirect/69fe2b2bef9b0fc802978f0b/1778264875107_dfb2e6e0-62c9-45a8-9b29-bf68bd35a4dc_icon.png&quot;,&quot;isPremium&quot;:false,&quot;isSignedURL&quot;:true,&quot;size&quot;:{&quot;x&quot;:300,&quot;y&quot;:300}},&quot;source&quot;:{&quot;id&quot;:&quot;69fe2b2bef9b0fc802978f0b&quot;,&quot;type&quot;:&quot;UPLOADS&quot;},&quot;isPremium&quot;:false,&quot;parent&quot;:{&quot;type&quot;:&quot;CHILD&quot;,&quot;parentId&quot;:&quot;37a3f626-7eda-4775-9960-0ed968cc6ad8&quot;,&quot;order&quot;:&quot;999998&quot;},&quot;styles&quot;:{&quot;editable&quot;:[{&quot;styleName&quot;:&quot;MONOCHROME_COLOR&quot;,&quot;index&quot;:0,&quot;color&quot;:&quot;#3A68AE&quot;}]}},&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11.xml><?xml version="1.0" encoding="utf-8"?>
<p:tagLst xmlns:p="http://schemas.openxmlformats.org/presentationml/2006/main">
  <p:tag name="ID" val="6992e2ea287528204f36f9fe"/>
  <p:tag name="FIGURESLIDEID" val="eb4b8633-4bd1-4129-b533-b16baa088468"/>
  <p:tag name="SELECTIONIDS" val="5c790d58-0bc0-4a8c-9e86-b1e9cc5cea3a"/>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5c790d58-0bc0-4a8c-9e86-b1e9cc5cea3a&quot;:{&quot;relativeTransform&quot;:{&quot;translate&quot;:{&quot;x&quot;:-48.29391450155583,&quot;y&quot;:6.658603371059982},&quot;rotate&quot;:1.5707963267948966,&quot;skewX&quot;:0,&quot;scale&quot;:{&quot;x&quot;:1,&quot;y&quot;:1}},&quot;type&quot;:&quot;FIGURE_OBJECT&quot;,&quot;id&quot;:&quot;5c790d58-0bc0-4a8c-9e86-b1e9cc5cea3a&quot;,&quot;parent&quot;:{&quot;type&quot;:&quot;CHILD&quot;,&quot;parentId&quot;:&quot;eb4b8633-4bd1-4129-b533-b16baa088468&quot;,&quot;order&quot;:&quot;97&quot;},&quot;name&quot;:&quot;Ribosome (with mRNA bases)&quot;,&quot;displayName&quot;:&quot;Ribosome (with mRNA bases)&quot;,&quot;source&quot;:{&quot;id&quot;:&quot;63a09fb62ea84f4aa3c950d6&quot;,&quot;type&quot;:&quot;ASSETS&quot;},&quot;isPremium&quot;:true},&quot;15808ddf-ef8a-4f7f-ad78-17062dd1ae45&quot;:{&quot;relativeTransform&quot;:{&quot;translate&quot;:{&quot;x&quot;:-69.6191332490554,&quot;y&quot;:94.61435940986136},&quot;rotate&quot;:0},&quot;type&quot;:&quot;FIGURE_OBJECT&quot;,&quot;id&quot;:&quot;15808ddf-ef8a-4f7f-ad78-17062dd1ae45&quot;,&quot;parent&quot;:{&quot;type&quot;:&quot;CHILD&quot;,&quot;parentId&quot;:&quot;5c790d58-0bc0-4a8c-9e86-b1e9cc5cea3a&quot;,&quot;order&quot;:&quot;2&quot;},&quot;name&quot;:&quot;Ribosome&quot;,&quot;displayName&quot;:&quot;Ribosome&quot;,&quot;source&quot;:{&quot;id&quot;:&quot;63a099c82ea84f4aa3be982f&quot;,&quot;type&quot;:&quot;ASSETS&quot;},&quot;isPremium&quot;:true,&quot;opacity&quot;:1},&quot;0729b0de-834d-4920-8b7f-cc666bb6f3f5&quot;:{&quot;id&quot;:&quot;0729b0de-834d-4920-8b7f-cc666bb6f3f5&quot;,&quot;name&quot;:&quot;50s ribosome subunit&quot;,&quot;displayName&quot;:&quot;&quot;,&quot;type&quot;:&quot;FIGURE_OBJECT&quot;,&quot;relativeTransform&quot;:{&quot;translate&quot;:{&quot;x&quot;:86.95622960762628,&quot;y&quot;:-20.911649475538272},&quot;rotate&quot;:0,&quot;skewX&quot;:0,&quot;scale&quot;:{&quot;x&quot;:0.36591592639931014,&quot;y&quot;:0.3659159263993101}},&quot;image&quot;:{&quot;url&quot;:&quot;https://icons.biorender.com/biorender/63a09556c2bb5200216dabd9/20221219164820/image/50s-ribosome-subunit.png&quot;,&quot;fallbackUrl&quot;:&quot;https://res.cloudinary.com/dlcjuc3ej/image/upload/v1671468500/wd0nk3n3wmvxqziz8rhp.svg#/keystone/api/icons/63a09556c2bb5200216dabd9/20221219164820/image/50s-ribosome-subunit.svg&quot;,&quot;isPremium&quot;:false,&quot;size&quot;:{&quot;x&quot;:100,&quot;y&quot;:64.28571428571428}},&quot;source&quot;:{&quot;id&quot;:&quot;63a09556c2bb5200216dabd9&quot;,&quot;type&quot;:&quot;ASSETS&quot;},&quot;isPremium&quot;:false,&quot;parent&quot;:{&quot;type&quot;:&quot;CHILD&quot;,&quot;parentId&quot;:&quot;15808ddf-ef8a-4f7f-ad78-17062dd1ae45&quot;,&quot;order&quot;:&quot;2&quot;},&quot;opacity&quot;:1},&quot;b0aced0d-adf5-4367-b60b-1dd8ff0a5deb&quot;:{&quot;id&quot;:&quot;b0aced0d-adf5-4367-b60b-1dd8ff0a5deb&quot;,&quot;name&quot;:&quot;30s ribosome subunit&quot;,&quot;displayName&quot;:&quot;&quot;,&quot;type&quot;:&quot;FIGURE_OBJECT&quot;,&quot;relativeTransform&quot;:{&quot;translate&quot;:{&quot;x&quot;:87.03761331996715,&quot;y&quot;:-5.046783259951023},&quot;rotate&quot;:0,&quot;skewX&quot;:0,&quot;scale&quot;:{&quot;x&quot;:0.36591592639931014,&quot;y&quot;:0.3659159263993101}},&quot;image&quot;:{&quot;url&quot;:&quot;https://icons.biorender.com/biorender/63a09716c2bb5200216dabe7/20221219165448/image/30s-ribosome-subunit.png&quot;,&quot;fallbackUrl&quot;:&quot;https://res.cloudinary.com/dlcjuc3ej/image/upload/v1671468888/pblmmlmmaanexzvd5ebx.svg#/keystone/api/icons/63a09716c2bb5200216dabe7/20221219165448/image/30s-ribosome-subunit.svg&quot;,&quot;isPremium&quot;:false,&quot;size&quot;:{&quot;x&quot;:100,&quot;y&quot;:45}},&quot;source&quot;:{&quot;id&quot;:&quot;63a09716c2bb5200216dabe7&quot;,&quot;type&quot;:&quot;ASSETS&quot;},&quot;isPremium&quot;:false,&quot;parent&quot;:{&quot;type&quot;:&quot;CHILD&quot;,&quot;parentId&quot;:&quot;15808ddf-ef8a-4f7f-ad78-17062dd1ae45&quot;,&quot;order&quot;:&quot;5&quot;},&quot;opacity&quot;:1},&quot;cf1b23a7-32d1-4904-bc3b-7993ff8f230a&quot;:{&quot;relativeTransform&quot;:{&quot;translate&quot;:{&quot;x&quot;:41.920924062281514,&quot;y&quot;:78.80917931210072},&quot;rotate&quot;:0},&quot;type&quot;:&quot;FIGURE_OBJECT&quot;,&quot;id&quot;:&quot;cf1b23a7-32d1-4904-bc3b-7993ff8f230a&quot;,&quot;name&quot;:&quot;RNA brush (wavy)&quot;,&quot;displayName&quot;:&quot;RNA brush (wavy)&quot;,&quot;opacity&quot;:1,&quot;source&quot;:{&quot;id&quot;:&quot;63a09e844c21bcc308ed4855&quot;,&quot;type&quot;:&quot;ASSETS&quot;},&quot;path&quot;:{&quot;type&quot;:&quot;POLY_LINE&quot;,&quot;points&quot;:[{&quot;x&quot;:-51.687810692132146,&quot;y&quot;:0.32385656673149676},{&quot;x&quot;:-18.806742562528218,&quot;y&quot;:6.1954758755893415},{&quot;x&quot;:23.468916461248277,&quot;y&quot;:-6.252357059189292},{&quot;x&quot;:51.687810692132146,&quot;y&quot;:-0.0019107364552764733}],&quot;closed&quot;:false},&quot;pathStyles&quot;:[{&quot;type&quot;:&quot;FILL&quot;,&quot;fillStyle&quot;:&quot;rgba(0,0,0,0)&quot;},{&quot;type&quot;:&quot;STROKE&quot;,&quot;strokeStyle&quot;:&quot;rgba(0,0,0,0)&quot;,&quot;lineWidth&quot;:3.659159263993101,&quot;lineJoin&quot;:&quot;round&quot;}],&quot;pathSmoothing&quot;:{&quot;type&quot;:&quot;CATMULL_SMOOTHING&quot;,&quot;smoothing&quot;:0.2},&quot;pathPattern&quot;:{&quot;type&quot;:&quot;ROW&quot;,&quot;patternId&quot;:&quot;9e5b7735-aeb0-464c-ac47-594d00efa41d&quot;,&quot;patternTransform&quot;:{&quot;translate&quot;:{&quot;x&quot;:-0.0028970903359143985,&quot;y&quot;:-0.5},&quot;rotate&quot;:0,&quot;skewX&quot;:0,&quot;scale&quot;:{&quot;x&quot;:0.012596044938758228,&quot;y&quot;:0.012596044938758228}},&quot;xUnits&quot;:&quot;STROKE_WIDTH&quot;,&quot;yUnits&quot;:&quot;STROKE_WIDTH&quot;,&quot;bending&quot;:true,&quot;repeat&quot;:{&quot;distance&quot;:0.6235042244685323,&quot;align&quot;:&quot;CENTER&quot;},&quot;isPremium&quot;:true},&quot;isLocked&quot;:false,&quot;parent&quot;:{&quot;type&quot;:&quot;CHILD&quot;,&quot;parentId&quot;:&quot;5c790d58-0bc0-4a8c-9e86-b1e9cc5cea3a&quot;,&quot;order&quot;:&quot;5&quot;},&quot;isPremium&quot;:true},&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12.xml><?xml version="1.0" encoding="utf-8"?>
<p:tagLst xmlns:p="http://schemas.openxmlformats.org/presentationml/2006/main">
  <p:tag name="ID" val="6992e2ea287528204f36f9fe"/>
  <p:tag name="FIGURESLIDEID" val="eb4b8633-4bd1-4129-b533-b16baa088468"/>
  <p:tag name="SELECTIONIDS" val="c62c1c2c-2871-429d-978f-7158aac2dd24"/>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c62c1c2c-2871-429d-978f-7158aac2dd24&quot;:{&quot;type&quot;:&quot;FIGURE_OBJECT&quot;,&quot;id&quot;:&quot;c62c1c2c-2871-429d-978f-7158aac2dd24&quot;,&quot;parent&quot;:{&quot;type&quot;:&quot;CHILD&quot;,&quot;parentId&quot;:&quot;eb4b8633-4bd1-4129-b533-b16baa088468&quot;,&quot;order&quot;:&quot;999&quot;},&quot;relativeTransform&quot;:{&quot;translate&quot;:{&quot;x&quot;:-86.74620349534885,&quot;y&quot;:100.38083565166016},&quot;rotate&quot;:0,&quot;skewX&quot;:0,&quot;scale&quot;:{&quot;x&quot;:1,&quot;y&quot;:1}}},&quot;6e846b1d-c927-4429-afec-b16d42cf2727&quot;:{&quot;id&quot;:&quot;6e846b1d-c927-4429-afec-b16d42cf2727&quot;,&quot;name&quot;:&quot;Cell shape 3&quot;,&quot;type&quot;:&quot;FIGURE_OBJECT&quot;,&quot;relativeTransform&quot;:{&quot;translate&quot;:{&quot;x&quot;:-181.7841007337031,&quot;y&quot;:96.98279801337972},&quot;rotate&quot;:-1.5707963267948968,&quot;skewX&quot;:-1.8411301534641068e-31,&quot;scale&quot;:{&quot;x&quot;:0.5785661042521679,&quot;y&quot;:0.7172172610052009}},&quot;image&quot;:{&quot;url&quot;:&quot;https://icons.biorender.com/biorender/5cf04883da626304005ada48/cell-shape-3.png&quot;,&quot;fallbackUrl&quot;:&quot;https://res.cloudinary.com/dlcjuc3ej/image/upload/v1559251053/kaadscnkce7xkdupj5fx.svg#/keystone/api/icons/5cf04883da626304005ada48/cell-shape-3.svg#/keystone/api/icons/5cf04883da626304005ada48/cell-shape-3.svg#/keystone/api/icons/5cf04883da626304005ada48/cell-shape-3.svg#/keystone/api/icons/5cf04883da626304005ada48/cell-shape-3.svg#/keystone/api/icons/5cf04883da626304005ada48/cell-shape-3.svg#/keystone/api/icons/5cf04883da626304005ada48/cell-shape-3.svg&quot;,&quot;isPremium&quot;:false,&quot;isPacked&quot;:true,&quot;size&quot;:{&quot;x&quot;:100,&quot;y&quot;:100}},&quot;source&quot;:{&quot;id&quot;:&quot;5cf0482dda626304005ada3d&quot;,&quot;type&quot;:&quot;ASSETS&quot;},&quot;parent&quot;:{&quot;type&quot;:&quot;CHILD&quot;,&quot;parentId&quot;:&quot;c62c1c2c-2871-429d-978f-7158aac2dd24&quot;,&quot;order&quot;:&quot;05&quot;}},&quot;5d6a597b-cb19-4261-aa4c-1d8807bb3a09&quot;:{&quot;relativeTransform&quot;:{&quot;translate&quot;:{&quot;x&quot;:-155.91234046204823,&quot;y&quot;:99.20601808348749},&quot;rotate&quot;:1.5707963267948966},&quot;type&quot;:&quot;FIGURE_OBJECT&quot;,&quot;id&quot;:&quot;5d6a597b-cb19-4261-aa4c-1d8807bb3a09&quot;,&quot;name&quot;:&quot;ER membrane (custom fill)&quot;,&quot;displayName&quot;:&quot;ER membrane (custom fill)&quot;,&quot;opacity&quot;:1,&quot;source&quot;:{&quot;id&quot;:&quot;5f64c64c9c148200ad5cb113&quot;,&quot;type&quot;:&quot;ASSETS&quot;},&quot;pathStyles&quot;:[{&quot;type&quot;:&quot;FILL&quot;,&quot;fillStyle&quot;:&quot;rgb(0,0,0)&quot;}],&quot;isLocked&quot;:false,&quot;parent&quot;:{&quot;type&quot;:&quot;CHILD&quot;,&quot;parentId&quot;:&quot;c62c1c2c-2871-429d-978f-7158aac2dd24&quot;,&quot;order&quot;:&quot;15&quot;}},&quot;64f0590a-24fe-4051-b267-d2485883788a&quot;:{&quot;type&quot;:&quot;FIGURE_OBJECT&quot;,&quot;id&quot;:&quot;64f0590a-24fe-4051-b267-d2485883788a&quot;,&quot;name&quot;:&quot;ER membrane (fill)&quot;,&quot;relativeTransform&quot;:{&quot;translate&quot;:{&quot;x&quot;:0,&quot;y&quot;:-1.0870852631916683e-15},&quot;rotate&quot;:0,&quot;skewX&quot;:0,&quot;scale&quot;:{&quot;x&quot;:0.07236186128295964,&quot;y&quot;:0.07236186128295966}},&quot;opacity&quot;:1,&quot;image&quot;:{&quot;url&quot;:&quot;https://icons.biorender.com/biorender/5f64c5c85baac1002873dcc3/20200918143647/image/er-membrane-fill.png&quot;,&quot;fallbackUrl&quot;:&quot;https://res.cloudinary.com/dlcjuc3ej/image/upload/v1600439807/pwvtqi3t7dq0qffrpkie.svg#/keystone/api/icons/5f64c5c85baac1002873dcc3/20200918143647/image/er-membrane-fill.svg&quot;,&quot;size&quot;:{&quot;x&quot;:370,&quot;y&quot;:133},&quot;isPremium&quot;:false,&quot;isPacked&quot;:true},&quot;source&quot;:{&quot;id&quot;:&quot;5f64c5c85baac1002873dcc3&quot;,&quot;type&quot;:&quot;ASSETS&quot;},&quot;pathStyles&quot;:[{&quot;type&quot;:&quot;FILL&quot;,&quot;fillStyle&quot;:&quot;rgb(0,0,0)&quot;}],&quot;isLocked&quot;:false,&quot;parent&quot;:{&quot;type&quot;:&quot;CHILD&quot;,&quot;parentId&quot;:&quot;5d6a597b-cb19-4261-aa4c-1d8807bb3a09&quot;,&quot;order&quot;:&quot;2&quot;},&quot;styles&quot;:{&quot;artboardLabels-hidden&quot;:[{&quot;monochromeTargetColor&quot;:&quot;#D0A35B&quot;,&quot;styleName&quot;:&quot;FILL&quot;,&quot;color&quot;:&quot;#f3e8d7&quot;},{&quot;monochromeTargetColor&quot;:&quot;#D0A35B&quot;,&quot;styleName&quot;:&quot;STROKE&quot;}]}},&quot;31ca4c89-b1ad-4404-9181-4f011bffce9a&quot;:{&quot;type&quot;:&quot;FIGURE_OBJECT&quot;,&quot;id&quot;:&quot;31ca4c89-b1ad-4404-9181-4f011bffce9a&quot;,&quot;name&quot;:&quot;ER membrane outline&quot;,&quot;relativeTransform&quot;:{&quot;translate&quot;:{&quot;x&quot;:0,&quot;y&quot;:-1.0870852631916683e-15},&quot;rotate&quot;:0,&quot;skewX&quot;:0,&quot;scale&quot;:{&quot;x&quot;:0.07236186128295964,&quot;y&quot;:0.07236186128295966}},&quot;opacity&quot;:1,&quot;image&quot;:{&quot;url&quot;:&quot;https://icons.biorender.com/biorender/5f64c5aa5baac1002873dcbf/er-membrane-outline.png&quot;,&quot;fallbackUrl&quot;:&quot;https://res.cloudinary.com/dlcjuc3ej/image/upload/v1600439715/bflnk7ypobzmmya37gdx.svg#/keystone/api/icons/5f64c5aa5baac1002873dcbf/er-membrane-outline.svg#/keystone/api/icons/5f64c5aa5baac1002873dcbf/er-membrane-outline.svg#/keystone/api/icons/5f64c5aa5baac1002873dcbf/er-membrane-outline.svg#/keystone/api/icons/5f64c5aa5baac1002873dcbf/er-membrane-outline.svg#/keystone/api/icons/5f64c5aa5baac1002873dcbf/er-membrane-outline.svg&quot;,&quot;size&quot;:{&quot;x&quot;:370,&quot;y&quot;:133},&quot;isPremium&quot;:false,&quot;isPacked&quot;:true},&quot;source&quot;:{&quot;id&quot;:&quot;5f64c3585baac1002873dbca&quot;,&quot;type&quot;:&quot;ASSETS&quot;},&quot;pathStyles&quot;:[{&quot;type&quot;:&quot;FILL&quot;,&quot;fillStyle&quot;:&quot;rgb(0,0,0)&quot;}],&quot;isLocked&quot;:false,&quot;parent&quot;:{&quot;type&quot;:&quot;CHILD&quot;,&quot;parentId&quot;:&quot;5d6a597b-cb19-4261-aa4c-1d8807bb3a09&quot;,&quot;order&quot;:&quot;5&quot;},&quot;styles&quot;:{&quot;artboardLabels-hidden&quot;:[{&quot;styleName&quot;:&quot;MONOCHROME_COLOR&quot;,&quot;index&quot;:0,&quot;color&quot;:&quot;#D0A35B&quot;}]}},&quot;2bd7d37c-af65-40d3-8459-c665b98a772b&quot;:{&quot;id&quot;:&quot;2bd7d37c-af65-40d3-8459-c665b98a772b&quot;,&quot;name&quot;:&quot;Mitochondria (2D, hollow)&quot;,&quot;type&quot;:&quot;FIGURE_OBJECT&quot;,&quot;relativeTransform&quot;:{&quot;translate&quot;:{&quot;x&quot;:-200.73169691193743,&quot;y&quot;:89.18186630915724},&quot;rotate&quot;:-0.6116063535610701,&quot;skewX&quot;:6.89331274430098e-16,&quot;scale&quot;:{&quot;x&quot;:0.12789625120362702,&quot;y&quot;:0.1278962512036273}},&quot;image&quot;:{&quot;url&quot;:&quot;https://icons.biorender.com/biorender/5f8f5635269fc400282cbd93/mitochondria-2d-hollow-01.png&quot;,&quot;fallbackUrl&quot;:&quot;https://res.cloudinary.com/dlcjuc3ej/image/upload/v1603229231/k0xzxalya7lvc3gc3ded.svg#/keystone/api/icons/5f8f5635269fc400282cbd93/mitochondria-2d-hollow-01.svg#/keystone/api/icons/5f8f5635269fc400282cbd93/mitochondria-2d-hollow-01.svg#/keystone/api/icons/5f8f5635269fc400282cbd93/mitochondria-2d-hollow-01.svg#/keystone/api/icons/5f8f5635269fc400282cbd93/mitochondria-2d-hollow-01.svg#/keystone/api/icons/5f8f5635269fc400282cbd93/mitochondria-2d-hollow-01.svg&quot;,&quot;isPremium&quot;:false,&quot;isPacked&quot;:true,&quot;size&quot;:{&quot;x&quot;:150,&quot;y&quot;:73.82198952879581}},&quot;source&quot;:{&quot;id&quot;:&quot;5f8f55bb269fc400282cbd7e&quot;,&quot;type&quot;:&quot;ASSETS&quot;},&quot;parent&quot;:{&quot;type&quot;:&quot;CHILD&quot;,&quot;parentId&quot;:&quot;c62c1c2c-2871-429d-978f-7158aac2dd24&quot;,&quot;order&quot;:&quot;2&quot;}},&quot;048db2a9-8f4c-4875-bc69-75070f7f4c12&quot;:{&quot;id&quot;:&quot;048db2a9-8f4c-4875-bc69-75070f7f4c12&quot;,&quot;name&quot;:&quot;Vacuole (oval)&quot;,&quot;type&quot;:&quot;FIGURE_OBJECT&quot;,&quot;relativeTransform&quot;:{&quot;translate&quot;:{&quot;x&quot;:-172.94114436790443,&quot;y&quot;:80.10087856726034},&quot;rotate&quot;:4.305229750136787,&quot;skewX&quot;:-4.675457532031425e-17,&quot;scale&quot;:{&quot;x&quot;:-0.27240687710666056,&quot;y&quot;:0.2724068771066608}},&quot;image&quot;:{&quot;url&quot;:&quot;https://icons.biorender.com/biorender/5f7396ef1aa51e0028d527ad/vacuole-oval.png&quot;,&quot;fallbackUrl&quot;:&quot;https://res.cloudinary.com/dlcjuc3ej/image/upload/v1601410795/rdjrs7n5jsjqb0kp2jph.svg#/keystone/api/icons/5f7396ef1aa51e0028d527ad/vacuole-oval.svg#/keystone/api/icons/5f7396ef1aa51e0028d527ad/vacuole-oval.svg#/keystone/api/icons/5f7396ef1aa51e0028d527ad/vacuole-oval.svg#/keystone/api/icons/5f7396ef1aa51e0028d527ad/vacuole-oval.svg#/keystone/api/icons/5f7396ef1aa51e0028d527ad/vacuole-oval.svg&quot;,&quot;isPremium&quot;:false,&quot;isPacked&quot;:true,&quot;size&quot;:{&quot;x&quot;:100,&quot;y&quot;:96.20253164556962}},&quot;source&quot;:{&quot;id&quot;:&quot;5f7396901aa51e0028d527a9&quot;,&quot;type&quot;:&quot;ASSETS&quot;},&quot;parent&quot;:{&quot;type&quot;:&quot;CHILD&quot;,&quot;parentId&quot;:&quot;c62c1c2c-2871-429d-978f-7158aac2dd24&quot;,&quot;order&quot;:&quot;25&quot;}},&quot;6c3a7897-abab-427c-a6cd-d450b1cdcd5b&quot;:{&quot;id&quot;:&quot;6c3a7897-abab-427c-a6cd-d450b1cdcd5b&quot;,&quot;name&quot;:&quot;Chromosome (simple, anaphase, bent, kineotochore removed)&quot;,&quot;type&quot;:&quot;FIGURE_OBJECT&quot;,&quot;relativeTransform&quot;:{&quot;translate&quot;:{&quot;x&quot;:-175.4461321387223,&quot;y&quot;:92.94252267881058},&quot;rotate&quot;:0,&quot;skewX&quot;:0,&quot;scale&quot;:{&quot;x&quot;:0.1023801888957724,&quot;y&quot;:0.1023801888957724}},&quot;image&quot;:{&quot;url&quot;:&quot;https://icons.biorender.com/biorender/5e9879e5fe82d3002722bda1/chromosome-simple-anaphase-bent-kineotochore-removed.png&quot;,&quot;fallbackUrl&quot;:&quot;https://res.cloudinary.com/dlcjuc3ej/image/upload/v1587050977/izmz2uhtnbujqwsiwgvm.svg#/keystone/api/icons/5e9879e5fe82d3002722bda1/chromosome-simple-anaphase-bent-kineotochore-removed.svg#/keystone/api/icons/5e9879e5fe82d3002722bda1/chromosome-simple-anaphase-bent-kineotochore-removed.svg#/keystone/api/icons/5e9879e5fe82d3002722bda1/chromosome-simple-anaphase-bent-kineotochore-removed.svg#/keystone/api/icons/5e9879e5fe82d3002722bda1/chromosome-simple-anaphase-bent-kineotochore-removed.svg#/keystone/api/icons/5e9879e5fe82d3002722bda1/chromosome-simple-anaphase-bent-kineotochore-removed.svg#/keystone/api/icons/5e9879e5fe82d3002722bda1/chromosome-simple-anaphase-bent-kineotochore-removed.svg&quot;,&quot;isPremium&quot;:false,&quot;isPacked&quot;:true,&quot;size&quot;:{&quot;x&quot;:50,&quot;y&quot;:79.72972972972973}},&quot;source&quot;:{&quot;id&quot;:&quot;5e987999fe82d3002722bd9e&quot;,&quot;type&quot;:&quot;ASSETS&quot;},&quot;parent&quot;:{&quot;type&quot;:&quot;CHILD&quot;,&quot;parentId&quot;:&quot;c62c1c2c-2871-429d-978f-7158aac2dd24&quot;,&quot;order&quot;:&quot;3&quot;},&quot;opacity&quot;:1},&quot;784103a8-76c2-4a4b-af32-560455caffc8&quot;:{&quot;id&quot;:&quot;784103a8-76c2-4a4b-af32-560455caffc8&quot;,&quot;name&quot;:&quot;Chromosome (simple) &quot;,&quot;type&quot;:&quot;FIGURE_OBJECT&quot;,&quot;relativeTransform&quot;:{&quot;translate&quot;:{&quot;x&quot;:-179.05255627247143,&quot;y&quot;:99.81409285318529},&quot;rotate&quot;:-0.22732914625195833,&quot;skewX&quot;:0,&quot;scale&quot;:{&quot;x&quot;:0.04911850794783557,&quot;y&quot;:0.04911850794783558}},&quot;image&quot;:{&quot;url&quot;:&quot;https://icons.biorender.com/biorender/5cb4fe552b6ce34400ad822e/simple-chromosome.png&quot;,&quot;fallbackUrl&quot;:&quot;https://res.cloudinary.com/dlcjuc3ej/image/upload/v1555365458/qdaxyjkdl1ijexbowrkh.svg#/keystone/api/icons/5cb4fe552b6ce34400ad822e/simple-chromosome.svg#/keystone/api/icons/5cb4fe552b6ce34400ad822e/simple-chromosome.svg#/keystone/api/icons/5cb4fe552b6ce34400ad822e/simple-chromosome.svg#/keystone/api/icons/5cb4fe552b6ce34400ad822e/simple-chromosome.svg#/keystone/api/icons/5cb4fe552b6ce34400ad822e/simple-chromosome.svg#/keystone/api/icons/5cb4fe552b6ce34400ad822e/simple-chromosome.svg&quot;,&quot;isPremium&quot;:false,&quot;isPacked&quot;:true,&quot;size&quot;:{&quot;x&quot;:100,&quot;y&quot;:247.4747474747475}},&quot;source&quot;:{&quot;id&quot;:&quot;5cb4fd932b6ce34400ad821d&quot;,&quot;type&quot;:&quot;ASSETS&quot;},&quot;parent&quot;:{&quot;type&quot;:&quot;CHILD&quot;,&quot;parentId&quot;:&quot;c62c1c2c-2871-429d-978f-7158aac2dd24&quot;,&quot;order&quot;:&quot;5&quot;},&quot;opacity&quot;:1},&quot;f7bf1274-460d-45f5-b0f4-e66e0b4b3f1c&quot;:{&quot;id&quot;:&quot;f7bf1274-460d-45f5-b0f4-e66e0b4b3f1c&quot;,&quot;name&quot;:&quot;Chromatid (acrocentric, small 2)&quot;,&quot;type&quot;:&quot;FIGURE_OBJECT&quot;,&quot;relativeTransform&quot;:{&quot;translate&quot;:{&quot;x&quot;:-174.88363560519406,&quot;y&quot;:104.84885477620875},&quot;rotate&quot;:0.7214396043592614,&quot;skewX&quot;:1.2107008110274982e-16,&quot;scale&quot;:{&quot;x&quot;:0.05985035290925632,&quot;y&quot;:0.05985035290925633}},&quot;image&quot;:{&quot;url&quot;:&quot;https://icons.biorender.com/biorender/5f0346c8f5196d0028943349/chromatid-acrocentric-small-2.png&quot;,&quot;fallbackUrl&quot;:&quot;https://res.cloudinary.com/dlcjuc3ej/image/upload/v1594050244/c8yvwmg52ay1qyrfbp1g.svg#/keystone/api/icons/5f0346c8f5196d0028943349/chromatid-acrocentric-small-2.svg#/keystone/api/icons/5f0346c8f5196d0028943349/chromatid-acrocentric-small-2.svg#/keystone/api/icons/5f0346c8f5196d0028943349/chromatid-acrocentric-small-2.svg#/keystone/api/icons/5f0346c8f5196d0028943349/chromatid-acrocentric-small-2.svg#/keystone/api/icons/5f0346c8f5196d0028943349/chromatid-acrocentric-small-2.svg&quot;,&quot;isPremium&quot;:false,&quot;isPacked&quot;:true,&quot;size&quot;:{&quot;x&quot;:50,&quot;y&quot;:101.11111111111111}},&quot;source&quot;:{&quot;id&quot;:&quot;5f03468ef5196d0028943347&quot;,&quot;type&quot;:&quot;ASSETS&quot;},&quot;parent&quot;:{&quot;type&quot;:&quot;CHILD&quot;,&quot;parentId&quot;:&quot;c62c1c2c-2871-429d-978f-7158aac2dd24&quot;,&quot;order&quot;:&quot;55&quot;},&quot;opacity&quot;:1},&quot;5f495b17-453d-4f4e-ac12-5904fa7f9757&quot;:{&quot;id&quot;:&quot;5f495b17-453d-4f4e-ac12-5904fa7f9757&quot;,&quot;name&quot;:&quot;Donut 1&quot;,&quot;type&quot;:&quot;FIGURE_OBJECT&quot;,&quot;relativeTransform&quot;:{&quot;translate&quot;:{&quot;x&quot;:-197.34129236495116,&quot;y&quot;:104.87276031481954},&quot;rotate&quot;:0,&quot;skewX&quot;:0,&quot;scale&quot;:{&quot;x&quot;:0.08912513213773389,&quot;y&quot;:0.08912513213773388}},&quot;image&quot;:{&quot;url&quot;:&quot;https://icons.biorender.com/biorender/5be5e5ce7664d21200a3f5ea/donut-1.png&quot;,&quot;fallbackUrl&quot;:&quot;https://res.cloudinary.com/dlcjuc3ej/image/upload/v1541793193/u4p0fr3rtvb7o8vmyxcw.svg#/keystone/api/icons/5be5e5ce7664d21200a3f5ea/donut-1.svg#/keystone/api/icons/5be5e5ce7664d21200a3f5ea/donut-1.svg#/keystone/api/icons/5be5e5ce7664d21200a3f5ea/donut-1.svg#/keystone/api/icons/5be5e5ce7664d21200a3f5ea/donut-1.svg#/keystone/api/icons/5be5e5ce7664d21200a3f5ea/donut-1.svg#/keystone/api/icons/5be5e5ce7664d21200a3f5ea/donut-1.svg&quot;,&quot;isPremium&quot;:false,&quot;isPacked&quot;:true,&quot;size&quot;:{&quot;x&quot;:100,&quot;y&quot;:100}},&quot;source&quot;:{&quot;id&quot;:&quot;5be5e57b7664d21200a3f54e&quot;,&quot;type&quot;:&quot;ASSETS&quot;},&quot;parent&quot;:{&quot;type&quot;:&quot;CHILD&quot;,&quot;parentId&quot;:&quot;c62c1c2c-2871-429d-978f-7158aac2dd24&quot;,&quot;order&quot;:&quot;6&quot;}},&quot;a50a0982-28a8-471a-97dc-c723378aea4a&quot;:{&quot;id&quot;:&quot;a50a0982-28a8-471a-97dc-c723378aea4a&quot;,&quot;name&quot;:&quot;Donut 1&quot;,&quot;type&quot;:&quot;FIGURE_OBJECT&quot;,&quot;relativeTransform&quot;:{&quot;translate&quot;:{&quot;x&quot;:-188.8940822752181,&quot;y&quot;:109.13289938735522},&quot;rotate&quot;:0,&quot;skewX&quot;:0,&quot;scale&quot;:{&quot;x&quot;:0.08912513213773389,&quot;y&quot;:0.08912513213773388}},&quot;image&quot;:{&quot;url&quot;:&quot;https://icons.biorender.com/biorender/5be5e5ce7664d21200a3f5ea/donut-1.png&quot;,&quot;fallbackUrl&quot;:&quot;https://res.cloudinary.com/dlcjuc3ej/image/upload/v1541793193/u4p0fr3rtvb7o8vmyxcw.svg#/keystone/api/icons/5be5e5ce7664d21200a3f5ea/donut-1.svg#/keystone/api/icons/5be5e5ce7664d21200a3f5ea/donut-1.svg#/keystone/api/icons/5be5e5ce7664d21200a3f5ea/donut-1.svg#/keystone/api/icons/5be5e5ce7664d21200a3f5ea/donut-1.svg#/keystone/api/icons/5be5e5ce7664d21200a3f5ea/donut-1.svg#/keystone/api/icons/5be5e5ce7664d21200a3f5ea/donut-1.svg&quot;,&quot;isPremium&quot;:false,&quot;isPacked&quot;:true,&quot;size&quot;:{&quot;x&quot;:100,&quot;y&quot;:100}},&quot;source&quot;:{&quot;id&quot;:&quot;5be5e57b7664d21200a3f54e&quot;,&quot;type&quot;:&quot;ASSETS&quot;},&quot;parent&quot;:{&quot;type&quot;:&quot;CHILD&quot;,&quot;parentId&quot;:&quot;c62c1c2c-2871-429d-978f-7158aac2dd24&quot;,&quot;order&quot;:&quot;65&quot;}},&quot;137d65b2-44fd-44ca-ab0b-513ac4e9756f&quot;:{&quot;id&quot;:&quot;137d65b2-44fd-44ca-ab0b-513ac4e9756f&quot;,&quot;name&quot;:&quot;Donut 1&quot;,&quot;type&quot;:&quot;FIGURE_OBJECT&quot;,&quot;relativeTransform&quot;:{&quot;translate&quot;:{&quot;x&quot;:-190.40735032362176,&quot;y&quot;:96.02036028495452},&quot;rotate&quot;:0,&quot;skewX&quot;:0,&quot;scale&quot;:{&quot;x&quot;:0.08912513213773389,&quot;y&quot;:0.08912513213773388}},&quot;image&quot;:{&quot;url&quot;:&quot;https://icons.biorender.com/biorender/5be5e5ce7664d21200a3f5ea/donut-1.png&quot;,&quot;fallbackUrl&quot;:&quot;https://res.cloudinary.com/dlcjuc3ej/image/upload/v1541793193/u4p0fr3rtvb7o8vmyxcw.svg#/keystone/api/icons/5be5e5ce7664d21200a3f5ea/donut-1.svg#/keystone/api/icons/5be5e5ce7664d21200a3f5ea/donut-1.svg#/keystone/api/icons/5be5e5ce7664d21200a3f5ea/donut-1.svg#/keystone/api/icons/5be5e5ce7664d21200a3f5ea/donut-1.svg#/keystone/api/icons/5be5e5ce7664d21200a3f5ea/donut-1.svg#/keystone/api/icons/5be5e5ce7664d21200a3f5ea/donut-1.svg&quot;,&quot;isPremium&quot;:false,&quot;isPacked&quot;:true,&quot;size&quot;:{&quot;x&quot;:100,&quot;y&quot;:100}},&quot;source&quot;:{&quot;id&quot;:&quot;5be5e57b7664d21200a3f54e&quot;,&quot;type&quot;:&quot;ASSETS&quot;},&quot;parent&quot;:{&quot;type&quot;:&quot;CHILD&quot;,&quot;parentId&quot;:&quot;c62c1c2c-2871-429d-978f-7158aac2dd24&quot;,&quot;order&quot;:&quot;8&quot;}},&quot;9c6c840a-ab9e-4b96-9040-1e5a54146c7a&quot;:{&quot;id&quot;:&quot;9c6c840a-ab9e-4b96-9040-1e5a54146c7a&quot;,&quot;name&quot;:&quot;Chromosome (simple, anaphase, bent, kineotochore removed)&quot;,&quot;type&quot;:&quot;FIGURE_OBJECT&quot;,&quot;relativeTransform&quot;:{&quot;translate&quot;:{&quot;x&quot;:-163.23324575206243,&quot;y&quot;:95.05949469741023},&quot;rotate&quot;:-0.6090328476139085,&quot;skewX&quot;:0,&quot;scale&quot;:{&quot;x&quot;:0.0743696528039485,&quot;y&quot;:0.0743696528039485}},&quot;image&quot;:{&quot;url&quot;:&quot;https://icons.biorender.com/biorender/5e9879e5fe82d3002722bda1/chromosome-simple-anaphase-bent-kineotochore-removed.png&quot;,&quot;fallbackUrl&quot;:&quot;https://res.cloudinary.com/dlcjuc3ej/image/upload/v1587050977/izmz2uhtnbujqwsiwgvm.svg#/keystone/api/icons/5e9879e5fe82d3002722bda1/chromosome-simple-anaphase-bent-kineotochore-removed.svg#/keystone/api/icons/5e9879e5fe82d3002722bda1/chromosome-simple-anaphase-bent-kineotochore-removed.svg#/keystone/api/icons/5e9879e5fe82d3002722bda1/chromosome-simple-anaphase-bent-kineotochore-removed.svg#/keystone/api/icons/5e9879e5fe82d3002722bda1/chromosome-simple-anaphase-bent-kineotochore-removed.svg#/keystone/api/icons/5e9879e5fe82d3002722bda1/chromosome-simple-anaphase-bent-kineotochore-removed.svg#/keystone/api/icons/5e9879e5fe82d3002722bda1/chromosome-simple-anaphase-bent-kineotochore-removed.svg&quot;,&quot;isPremium&quot;:false,&quot;isPacked&quot;:true,&quot;size&quot;:{&quot;x&quot;:50,&quot;y&quot;:79.72972972972973}},&quot;source&quot;:{&quot;id&quot;:&quot;5e987999fe82d3002722bd9e&quot;,&quot;type&quot;:&quot;ASSETS&quot;},&quot;parent&quot;:{&quot;type&quot;:&quot;CHILD&quot;,&quot;parentId&quot;:&quot;c62c1c2c-2871-429d-978f-7158aac2dd24&quot;,&quot;order&quot;:&quot;7&quot;},&quot;opacity&quot;:1},&quot;3f045b43-ff67-4fb0-b493-0ec4a7b24b2e&quot;:{&quot;id&quot;:&quot;3f045b43-ff67-4fb0-b493-0ec4a7b24b2e&quot;,&quot;name&quot;:&quot;Chromatid (acrocentric, small 2)&quot;,&quot;type&quot;:&quot;FIGURE_OBJECT&quot;,&quot;relativeTransform&quot;:{&quot;translate&quot;:{&quot;x&quot;:-162.17848530218788,&quot;y&quot;:101.84739560207981},&quot;rotate&quot;:0.23754230196339157,&quot;skewX&quot;:-9.080256082706248e-17,&quot;scale&quot;:{&quot;x&quot;:0.05985035290925628,&quot;y&quot;:0.05985035290925631}},&quot;image&quot;:{&quot;url&quot;:&quot;https://icons.biorender.com/biorender/5f0346c8f5196d0028943349/chromatid-acrocentric-small-2.png&quot;,&quot;fallbackUrl&quot;:&quot;https://res.cloudinary.com/dlcjuc3ej/image/upload/v1594050244/c8yvwmg52ay1qyrfbp1g.svg#/keystone/api/icons/5f0346c8f5196d0028943349/chromatid-acrocentric-small-2.svg#/keystone/api/icons/5f0346c8f5196d0028943349/chromatid-acrocentric-small-2.svg#/keystone/api/icons/5f0346c8f5196d0028943349/chromatid-acrocentric-small-2.svg#/keystone/api/icons/5f0346c8f5196d0028943349/chromatid-acrocentric-small-2.svg#/keystone/api/icons/5f0346c8f5196d0028943349/chromatid-acrocentric-small-2.svg&quot;,&quot;isPremium&quot;:false,&quot;isPacked&quot;:true,&quot;size&quot;:{&quot;x&quot;:50,&quot;y&quot;:101.11111111111111}},&quot;source&quot;:{&quot;id&quot;:&quot;5f03468ef5196d0028943347&quot;,&quot;type&quot;:&quot;ASSETS&quot;},&quot;parent&quot;:{&quot;type&quot;:&quot;CHILD&quot;,&quot;parentId&quot;:&quot;c62c1c2c-2871-429d-978f-7158aac2dd24&quot;,&quot;order&quot;:&quot;75&quot;},&quot;opacity&quot;:1},&quot;21b414ec-3f47-4976-97e1-f4edd25fb5e2&quot;:{&quot;type&quot;:&quot;FIGURE_OBJECT&quot;,&quot;id&quot;:&quot;21b414ec-3f47-4976-97e1-f4edd25fb5e2&quot;,&quot;relativeTransform&quot;:{&quot;translate&quot;:{&quot;x&quot;:-171.9868491706393,&quot;y&quot;:98.66441146929566},&quot;rotate&quot;:0},&quot;opacity&quot;:1,&quot;path&quot;:{&quot;type&quot;:&quot;ELLIPSE&quot;,&quot;size&quot;:{&quot;x&quot;:25.182186547107854,&quot;y&quot;:22.80650865736075}},&quot;isLocked&quot;:false,&quot;pathStyles&quot;:[{&quot;type&quot;:&quot;FILL&quot;,&quot;fillStyle&quot;:&quot;rgba(209, 170, 125, 1)&quot;},{&quot;type&quot;:&quot;STROKE&quot;,&quot;strokeStyle&quot;:&quot;rgba(170,122,56,1)&quot;,&quot;lineWidth&quot;:0.7617017596501291,&quot;lineJoin&quot;:&quot;round&quot;,&quot;dashArray&quot;:[0]}],&quot;parent&quot;:{&quot;type&quot;:&quot;CHILD&quot;,&quot;parentId&quot;:&quot;c62c1c2c-2871-429d-978f-7158aac2dd24&quot;,&quot;order&quot;:&quot;1&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13.xml><?xml version="1.0" encoding="utf-8"?>
<p:tagLst xmlns:p="http://schemas.openxmlformats.org/presentationml/2006/main">
  <p:tag name="ID" val="6992e2ea287528204f36f9fe"/>
  <p:tag name="FIGURESLIDEID" val="eb4b8633-4bd1-4129-b533-b16baa088468"/>
  <p:tag name="SELECTIONIDS" val="ef450fca-77bc-4af5-b6bd-f3ee6e634091"/>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ef450fca-77bc-4af5-b6bd-f3ee6e634091&quot;:{&quot;relativeTransform&quot;:{&quot;translate&quot;:{&quot;x&quot;:240.3270461242076,&quot;y&quot;:-129.3512444515597},&quot;rotate&quot;:1.5707963267948966,&quot;skewX&quot;:0,&quot;scale&quot;:{&quot;x&quot;:1,&quot;y&quot;:1}},&quot;type&quot;:&quot;FIGURE_OBJECT&quot;,&quot;id&quot;:&quot;ef450fca-77bc-4af5-b6bd-f3ee6e634091&quot;,&quot;parent&quot;:{&quot;type&quot;:&quot;CHILD&quot;,&quot;parentId&quot;:&quot;eb4b8633-4bd1-4129-b533-b16baa088468&quot;,&quot;order&quot;:&quot;99975&quot;},&quot;name&quot;:&quot;DNA (double stranded break)&quot;,&quot;displayName&quot;:&quot;DNA (double stranded break)&quot;,&quot;source&quot;:{&quot;id&quot;:&quot;6345d1ff9fcd35ba95ab438b&quot;,&quot;type&quot;:&quot;ASSETS&quot;},&quot;isPremium&quot;:true},&quot;077c290d-fc95-48b7-82b2-97252bf7699d&quot;:{&quot;id&quot;:&quot;077c290d-fc95-48b7-82b2-97252bf7699d&quot;,&quot;name&quot;:&quot;DNA (unwound, double-stranded break fragments)&quot;,&quot;displayName&quot;:&quot;&quot;,&quot;type&quot;:&quot;FIGURE_OBJECT&quot;,&quot;relativeTransform&quot;:{&quot;translate&quot;:{&quot;x&quot;:-6.506635948317608,&quot;y&quot;:-73.18883848474673},&quot;rotate&quot;:0,&quot;skewX&quot;:0,&quot;scale&quot;:{&quot;x&quot;:0.3883808391366929,&quot;y&quot;:0.38838083913669286}},&quot;image&quot;:{&quot;url&quot;:&quot;https://icons.biorender.com/biorender/5cc328b949a3283300c1933c/20190426155107/image/dna-unwound-double-stranded-break-fragments.png&quot;,&quot;fallbackUrl&quot;:&quot;https://res.cloudinary.com/dlcjuc3ej/image/upload/v1556293867/mcendjqvq40bazfisccp.svg#/keystone/api/icons/5cc328b949a3283300c1933c/20190426155107/image/dna-unwound-double-stranded-break-fragments.svg&quot;,&quot;isPremium&quot;:false,&quot;size&quot;:{&quot;x&quot;:50,&quot;y&quot;:76.08695652173913}},&quot;source&quot;:{&quot;id&quot;:&quot;5cc328b949a3283300c1933c&quot;,&quot;type&quot;:&quot;ASSETS&quot;},&quot;isPremium&quot;:false,&quot;parent&quot;:{&quot;type&quot;:&quot;CHILD&quot;,&quot;parentId&quot;:&quot;ef450fca-77bc-4af5-b6bd-f3ee6e634091&quot;,&quot;order&quot;:&quot;2&quot;}},&quot;dbb5333f-c712-4656-84c5-1fe25c0813e9&quot;:{&quot;relativeTransform&quot;:{&quot;translate&quot;:{&quot;x&quot;:324.46994598725263,&quot;y&quot;:-72.82136495364952},&quot;rotate&quot;:0},&quot;type&quot;:&quot;FIGURE_OBJECT&quot;,&quot;id&quot;:&quot;dbb5333f-c712-4656-84c5-1fe25c0813e9&quot;,&quot;name&quot;:&quot;dsDNA brush 1 (straight)&quot;,&quot;displayName&quot;:&quot;dsDNA brush (straight)&quot;,&quot;opacity&quot;:1,&quot;source&quot;:{&quot;id&quot;:&quot;5e75573302a72400a91d3c9b&quot;,&quot;type&quot;:&quot;ASSETS&quot;},&quot;path&quot;:{&quot;type&quot;:&quot;POLY_LINE&quot;,&quot;points&quot;:[{&quot;x&quot;:-374.0015385887824,&quot;y&quot;:0},{&quot;x&quot;:-337.75591654034446,&quot;y&quot;:0}],&quot;closed&quot;:false},&quot;pathStyles&quot;:[{&quot;type&quot;:&quot;FILL&quot;,&quot;fillStyle&quot;:&quot;rgba(0,0,0,0)&quot;},{&quot;type&quot;:&quot;STROKE&quot;,&quot;strokeStyle&quot;:&quot;rgba(0,0,0,0)&quot;,&quot;lineWidth&quot;:15.995437185530784,&quot;lineJoin&quot;:&quot;round&quot;}],&quot;pathSmoothing&quot;:{&quot;type&quot;:&quot;CATMULL_SMOOTHING&quot;,&quot;smoothing&quot;:0.2},&quot;pathPattern&quot;:{&quot;type&quot;:&quot;ROW&quot;,&quot;patternId&quot;:&quot;2b4e94d9-8455-45bc-8a17-879f0656addc&quot;,&quot;patternTransform&quot;:{&quot;translate&quot;:{&quot;x&quot;:0.000027960239175948845,&quot;y&quot;:-0.5},&quot;rotate&quot;:0,&quot;skewX&quot;:0,&quot;scale&quot;:{&quot;x&quot;:0.00558659217877095,&quot;y&quot;:0.00558659217877095}},&quot;xUnits&quot;:&quot;STROKE_WIDTH&quot;,&quot;yUnits&quot;:&quot;STROKE_WIDTH&quot;,&quot;bending&quot;:true,&quot;repeat&quot;:{&quot;distance&quot;:2.04843582920522,&quot;align&quot;:&quot;CENTER&quot;},&quot;isPremium&quot;:true},&quot;isLocked&quot;:false,&quot;parent&quot;:{&quot;type&quot;:&quot;CHILD&quot;,&quot;parentId&quot;:&quot;ef450fca-77bc-4af5-b6bd-f3ee6e634091&quot;,&quot;order&quot;:&quot;5&quot;},&quot;isPremium&quot;:true,&quot;connectorInfo&quot;:{&quot;connectedObjects&quot;:[],&quot;type&quot;:&quot;LINE&quot;,&quot;offset&quot;:{&quot;x&quot;:0,&quot;y&quot;:0},&quot;bending&quot;:0.1,&quot;firstElementIsHead&quot;:true,&quot;customized&quot;:true}},&quot;0e26109d-7100-4692-b5a5-6a7f075a88e7&quot;:{&quot;relativeTransform&quot;:{&quot;translate&quot;:{&quot;x&quot;:380.97340965196946,&quot;y&quot;:-72.73684023992855},&quot;rotate&quot;:0},&quot;type&quot;:&quot;FIGURE_OBJECT&quot;,&quot;id&quot;:&quot;0e26109d-7100-4692-b5a5-6a7f075a88e7&quot;,&quot;name&quot;:&quot;dsDNA brush 1 (straight)&quot;,&quot;displayName&quot;:&quot;dsDNA brush (straight)&quot;,&quot;opacity&quot;:1,&quot;source&quot;:{&quot;id&quot;:&quot;5e75573302a72400a91d3c9b&quot;,&quot;type&quot;:&quot;ASSETS&quot;},&quot;path&quot;:{&quot;type&quot;:&quot;POLY_LINE&quot;,&quot;points&quot;:[{&quot;x&quot;:-381.78776491091594,&quot;y&quot;:0},{&quot;x&quot;:-348.6250291717903,&quot;y&quot;:0}],&quot;closed&quot;:false},&quot;pathStyles&quot;:[{&quot;type&quot;:&quot;FILL&quot;,&quot;fillStyle&quot;:&quot;rgba(0,0,0,0)&quot;},{&quot;type&quot;:&quot;STROKE&quot;,&quot;strokeStyle&quot;:&quot;rgba(0,0,0,0)&quot;,&quot;lineWidth&quot;:15.995437185530784,&quot;lineJoin&quot;:&quot;round&quot;}],&quot;pathSmoothing&quot;:{&quot;type&quot;:&quot;CATMULL_SMOOTHING&quot;,&quot;smoothing&quot;:0.2},&quot;pathPattern&quot;:{&quot;type&quot;:&quot;ROW&quot;,&quot;patternId&quot;:&quot;e1745f43-15c4-4155-858c-49f0d7cb440a&quot;,&quot;patternTransform&quot;:{&quot;translate&quot;:{&quot;x&quot;:0.000027960239175948845,&quot;y&quot;:-0.5},&quot;rotate&quot;:0,&quot;skewX&quot;:0,&quot;scale&quot;:{&quot;x&quot;:0.00558659217877095,&quot;y&quot;:0.00558659217877095}},&quot;xUnits&quot;:&quot;STROKE_WIDTH&quot;,&quot;yUnits&quot;:&quot;STROKE_WIDTH&quot;,&quot;bending&quot;:true,&quot;repeat&quot;:{&quot;distance&quot;:2.04843582920522,&quot;align&quot;:&quot;CENTER&quot;},&quot;isPremium&quot;:true},&quot;isLocked&quot;:false,&quot;parent&quot;:{&quot;type&quot;:&quot;CHILD&quot;,&quot;parentId&quot;:&quot;ef450fca-77bc-4af5-b6bd-f3ee6e634091&quot;,&quot;order&quot;:&quot;7&quot;},&quot;isPremium&quot;:true},&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14.xml><?xml version="1.0" encoding="utf-8"?>
<p:tagLst xmlns:p="http://schemas.openxmlformats.org/presentationml/2006/main">
  <p:tag name="ID" val="6992e2ea287528204f36f9fe"/>
  <p:tag name="FIGURESLIDEID" val="eb4b8633-4bd1-4129-b533-b16baa088468"/>
  <p:tag name="SELECTIONIDS" val="eabdd908-0c1d-4339-8fd3-20c80ff034c2"/>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eabdd908-0c1d-4339-8fd3-20c80ff034c2&quot;:{&quot;id&quot;:&quot;eabdd908-0c1d-4339-8fd3-20c80ff034c2&quot;,&quot;name&quot;:&quot;DNA (with modifications, symbol) &quot;,&quot;displayName&quot;:&quot;&quot;,&quot;type&quot;:&quot;FIGURE_OBJECT&quot;,&quot;relativeTransform&quot;:{&quot;translate&quot;:{&quot;x&quot;:58.80953060339586,&quot;y&quot;:45.87253276458158},&quot;rotate&quot;:-0.44029627756144574,&quot;skewX&quot;:-5.796781572251278e-17,&quot;scale&quot;:{&quot;x&quot;:0.6919610534776713,&quot;y&quot;:0.6919610534776715}},&quot;image&quot;:{&quot;url&quot;:&quot;https://icons.cdn.biorender.com/biorender/67f41baf5789a559ab3abdb2/20250407183915/image/67f41baf5789a559ab3abdb2.png&quot;,&quot;isPremium&quot;:false,&quot;isOrgIcon&quot;:false,&quot;size&quot;:{&quot;x&quot;:100,&quot;y&quot;:100}},&quot;source&quot;:{&quot;id&quot;:&quot;67f41baf5789a559ab3abdb2&quot;,&quot;version&quot;:&quot;20250407183915&quot;,&quot;type&quot;:&quot;ASSETS&quot;},&quot;isPremium&quot;:false,&quot;parent&quot;:{&quot;type&quot;:&quot;CHILD&quot;,&quot;parentId&quot;:&quot;eb4b8633-4bd1-4129-b533-b16baa088468&quot;,&quot;order&quot;:&quot;9998&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15.xml><?xml version="1.0" encoding="utf-8"?>
<p:tagLst xmlns:p="http://schemas.openxmlformats.org/presentationml/2006/main">
  <p:tag name="ID" val="6992e2ea287528204f36f9fe"/>
  <p:tag name="FIGURESLIDEID" val="eb4b8633-4bd1-4129-b533-b16baa088468"/>
  <p:tag name="SELECTIONIDS" val="451baa73-1d02-48b1-979a-21a60ddc00d2"/>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451baa73-1d02-48b1-979a-21a60ddc00d2&quot;:{&quot;relativeTransform&quot;:{&quot;translate&quot;:{&quot;x&quot;:487.65244926665525,&quot;y&quot;:-5.140146675697709},&quot;rotate&quot;:1.5707963267948966},&quot;type&quot;:&quot;FIGURE_OBJECT&quot;,&quot;id&quot;:&quot;451baa73-1d02-48b1-979a-21a60ddc00d2&quot;,&quot;parent&quot;:{&quot;type&quot;:&quot;CHILD&quot;,&quot;parentId&quot;:&quot;eb4b8633-4bd1-4129-b533-b16baa088468&quot;,&quot;order&quot;:&quot;99985&quot;},&quot;name&quot;:&quot;Ribosome (with mRNA bases)&quot;,&quot;displayName&quot;:&quot;Ribosome (with mRNA bases)&quot;,&quot;source&quot;:{&quot;id&quot;:&quot;63a09fb62ea84f4aa3c950d6&quot;,&quot;type&quot;:&quot;ASSETS&quot;},&quot;isPremium&quot;:true},&quot;d23d5d2e-1e30-4d89-a9fe-98f6309f632f&quot;:{&quot;relativeTransform&quot;:{&quot;translate&quot;:{&quot;x&quot;:-79.60863538403599,&quot;y&quot;:108.1903736636363},&quot;rotate&quot;:0},&quot;type&quot;:&quot;FIGURE_OBJECT&quot;,&quot;id&quot;:&quot;d23d5d2e-1e30-4d89-a9fe-98f6309f632f&quot;,&quot;parent&quot;:{&quot;type&quot;:&quot;CHILD&quot;,&quot;parentId&quot;:&quot;451baa73-1d02-48b1-979a-21a60ddc00d2&quot;,&quot;order&quot;:&quot;2&quot;},&quot;name&quot;:&quot;Ribosome&quot;,&quot;displayName&quot;:&quot;Ribosome&quot;,&quot;source&quot;:{&quot;id&quot;:&quot;63a099c82ea84f4aa3be982f&quot;,&quot;type&quot;:&quot;ASSETS&quot;},&quot;isPremium&quot;:true,&quot;opacity&quot;:1},&quot;60a0c689-92c8-407a-87e8-fec9266fe9bc&quot;:{&quot;id&quot;:&quot;60a0c689-92c8-407a-87e8-fec9266fe9bc&quot;,&quot;name&quot;:&quot;50s ribosome subunit&quot;,&quot;displayName&quot;:&quot;&quot;,&quot;type&quot;:&quot;FIGURE_OBJECT&quot;,&quot;relativeTransform&quot;:{&quot;translate&quot;:{&quot;x&quot;:99.43339501857359,&quot;y&quot;:-23.912217815487978},&quot;rotate&quot;:0,&quot;skewX&quot;:0,&quot;scale&quot;:{&quot;x&quot;:0.4184204285009491,&quot;y&quot;:0.418420428500949}},&quot;image&quot;:{&quot;url&quot;:&quot;https://icons.biorender.com/biorender/63a09556c2bb5200216dabd9/20221219164820/image/50s-ribosome-subunit.png&quot;,&quot;fallbackUrl&quot;:&quot;https://res.cloudinary.com/dlcjuc3ej/image/upload/v1671468500/wd0nk3n3wmvxqziz8rhp.svg#/keystone/api/icons/63a09556c2bb5200216dabd9/20221219164820/image/50s-ribosome-subunit.svg&quot;,&quot;isPremium&quot;:false,&quot;size&quot;:{&quot;x&quot;:100,&quot;y&quot;:64.28571428571428}},&quot;source&quot;:{&quot;id&quot;:&quot;63a09556c2bb5200216dabd9&quot;,&quot;type&quot;:&quot;ASSETS&quot;},&quot;isPremium&quot;:false,&quot;parent&quot;:{&quot;type&quot;:&quot;CHILD&quot;,&quot;parentId&quot;:&quot;d23d5d2e-1e30-4d89-a9fe-98f6309f632f&quot;,&quot;order&quot;:&quot;2&quot;},&quot;opacity&quot;:1},&quot;e4eecf8a-eefb-48f6-9423-92203e4bc396&quot;:{&quot;id&quot;:&quot;e4eecf8a-eefb-48f6-9423-92203e4bc396&quot;,&quot;name&quot;:&quot;30s ribosome subunit&quot;,&quot;displayName&quot;:&quot;&quot;,&quot;type&quot;:&quot;FIGURE_OBJECT&quot;,&quot;relativeTransform&quot;:{&quot;translate&quot;:{&quot;x&quot;:99.52645630761272,&quot;y&quot;:-5.770935512316922},&quot;rotate&quot;:0,&quot;skewX&quot;:0,&quot;scale&quot;:{&quot;x&quot;:0.4184204285009491,&quot;y&quot;:0.418420428500949}},&quot;image&quot;:{&quot;url&quot;:&quot;https://icons.biorender.com/biorender/63a09716c2bb5200216dabe7/20221219165448/image/30s-ribosome-subunit.png&quot;,&quot;fallbackUrl&quot;:&quot;https://res.cloudinary.com/dlcjuc3ej/image/upload/v1671468888/pblmmlmmaanexzvd5ebx.svg#/keystone/api/icons/63a09716c2bb5200216dabe7/20221219165448/image/30s-ribosome-subunit.svg&quot;,&quot;isPremium&quot;:false,&quot;size&quot;:{&quot;x&quot;:100,&quot;y&quot;:45}},&quot;source&quot;:{&quot;id&quot;:&quot;63a09716c2bb5200216dabe7&quot;,&quot;type&quot;:&quot;ASSETS&quot;},&quot;isPremium&quot;:false,&quot;parent&quot;:{&quot;type&quot;:&quot;CHILD&quot;,&quot;parentId&quot;:&quot;d23d5d2e-1e30-4d89-a9fe-98f6309f632f&quot;,&quot;order&quot;:&quot;5&quot;},&quot;opacity&quot;:1},&quot;b73c6081-b79c-4ca3-9aa7-42b7b08ff7b7&quot;:{&quot;relativeTransform&quot;:{&quot;translate&quot;:{&quot;x&quot;:47.93606876283986,&quot;y&quot;:90.11734171305937},&quot;rotate&quot;:0},&quot;type&quot;:&quot;FIGURE_OBJECT&quot;,&quot;id&quot;:&quot;b73c6081-b79c-4ca3-9aa7-42b7b08ff7b7&quot;,&quot;name&quot;:&quot;RNA brush (wavy)&quot;,&quot;displayName&quot;:&quot;RNA brush (wavy)&quot;,&quot;opacity&quot;:1,&quot;source&quot;:{&quot;id&quot;:&quot;63a09e844c21bcc308ed4855&quot;,&quot;type&quot;:&quot;ASSETS&quot;},&quot;path&quot;:{&quot;type&quot;:&quot;POLY_LINE&quot;,&quot;points&quot;:[{&quot;x&quot;:-59.10438529116355,&quot;y&quot;:0.37032606030043125},{&quot;x&quot;:-21.505282262933854,&quot;y&quot;:7.084451601055735},{&quot;x&quot;:26.836421630504343,&quot;y&quot;:-7.149494545345511},{&quot;x&quot;:59.10438529116355,&quot;y&quot;:-0.002184903986651601}],&quot;closed&quot;:false},&quot;pathStyles&quot;:[{&quot;type&quot;:&quot;FILL&quot;,&quot;fillStyle&quot;:&quot;rgba(0,0,0,0)&quot;},{&quot;type&quot;:&quot;STROKE&quot;,&quot;strokeStyle&quot;:&quot;rgba(0,0,0,0)&quot;,&quot;lineWidth&quot;:4.184204285009491,&quot;lineJoin&quot;:&quot;round&quot;}],&quot;pathSmoothing&quot;:{&quot;type&quot;:&quot;CATMULL_SMOOTHING&quot;,&quot;smoothing&quot;:0.2},&quot;pathPattern&quot;:{&quot;type&quot;:&quot;ROW&quot;,&quot;patternId&quot;:&quot;e94f2edc-7ca5-4868-aaa2-341240533e20&quot;,&quot;patternTransform&quot;:{&quot;translate&quot;:{&quot;x&quot;:-0.0028970903359143985,&quot;y&quot;:-0.5},&quot;rotate&quot;:0,&quot;skewX&quot;:0,&quot;scale&quot;:{&quot;x&quot;:0.012596044938758228,&quot;y&quot;:0.012596044938758228}},&quot;xUnits&quot;:&quot;STROKE_WIDTH&quot;,&quot;yUnits&quot;:&quot;STROKE_WIDTH&quot;,&quot;bending&quot;:true,&quot;repeat&quot;:{&quot;distance&quot;:0.6235042244685323,&quot;align&quot;:&quot;CENTER&quot;},&quot;isPremium&quot;:true},&quot;isLocked&quot;:false,&quot;parent&quot;:{&quot;type&quot;:&quot;CHILD&quot;,&quot;parentId&quot;:&quot;451baa73-1d02-48b1-979a-21a60ddc00d2&quot;,&quot;order&quot;:&quot;5&quot;},&quot;isPremium&quot;:true},&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16.xml><?xml version="1.0" encoding="utf-8"?>
<p:tagLst xmlns:p="http://schemas.openxmlformats.org/presentationml/2006/main">
  <p:tag name="ID" val="6992e2ea287528204f36f9fe"/>
  <p:tag name="FIGURESLIDEID" val="eb4b8633-4bd1-4129-b533-b16baa088468"/>
  <p:tag name="SELECTIONIDS" val="49c97173-f1ca-4185-a0ad-2fcf167e26e5"/>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49c97173-f1ca-4185-a0ad-2fcf167e26e5&quot;:{&quot;type&quot;:&quot;FIGURE_OBJECT&quot;,&quot;id&quot;:&quot;49c97173-f1ca-4185-a0ad-2fcf167e26e5&quot;,&quot;parent&quot;:{&quot;type&quot;:&quot;CHILD&quot;,&quot;parentId&quot;:&quot;eb4b8633-4bd1-4129-b533-b16baa088468&quot;,&quot;order&quot;:&quot;9999&quot;},&quot;relativeTransform&quot;:{&quot;translate&quot;:{&quot;x&quot;:407.8237791886338,&quot;y&quot;:80.72131184213634},&quot;rotate&quot;:0,&quot;skewX&quot;:0,&quot;scale&quot;:{&quot;x&quot;:1,&quot;y&quot;:1}}},&quot;d9193fe2-ef82-4b47-90e3-4959ddb4a085&quot;:{&quot;id&quot;:&quot;d9193fe2-ef82-4b47-90e3-4959ddb4a085&quot;,&quot;name&quot;:&quot;Cell shape 3&quot;,&quot;type&quot;:&quot;FIGURE_OBJECT&quot;,&quot;relativeTransform&quot;:{&quot;translate&quot;:{&quot;x&quot;:-181.7841007337031,&quot;y&quot;:96.98279801337972},&quot;rotate&quot;:-1.5707963267948968,&quot;skewX&quot;:-1.8411301534641068e-31,&quot;scale&quot;:{&quot;x&quot;:0.5785661042521679,&quot;y&quot;:0.7172172610052009}},&quot;image&quot;:{&quot;url&quot;:&quot;https://icons.biorender.com/biorender/5cf04883da626304005ada48/cell-shape-3.png&quot;,&quot;fallbackUrl&quot;:&quot;https://res.cloudinary.com/dlcjuc3ej/image/upload/v1559251053/kaadscnkce7xkdupj5fx.svg#/keystone/api/icons/5cf04883da626304005ada48/cell-shape-3.svg#/keystone/api/icons/5cf04883da626304005ada48/cell-shape-3.svg#/keystone/api/icons/5cf04883da626304005ada48/cell-shape-3.svg#/keystone/api/icons/5cf04883da626304005ada48/cell-shape-3.svg#/keystone/api/icons/5cf04883da626304005ada48/cell-shape-3.svg#/keystone/api/icons/5cf04883da626304005ada48/cell-shape-3.svg&quot;,&quot;isPremium&quot;:false,&quot;isPacked&quot;:true,&quot;size&quot;:{&quot;x&quot;:100,&quot;y&quot;:100}},&quot;source&quot;:{&quot;id&quot;:&quot;5cf0482dda626304005ada3d&quot;,&quot;type&quot;:&quot;ASSETS&quot;},&quot;parent&quot;:{&quot;type&quot;:&quot;CHILD&quot;,&quot;parentId&quot;:&quot;49c97173-f1ca-4185-a0ad-2fcf167e26e5&quot;,&quot;order&quot;:&quot;05&quot;}},&quot;4c80b195-da67-4a1b-b3be-d9d06a11d990&quot;:{&quot;relativeTransform&quot;:{&quot;translate&quot;:{&quot;x&quot;:-155.91234046204823,&quot;y&quot;:99.20601808348749},&quot;rotate&quot;:1.5707963267948966},&quot;type&quot;:&quot;FIGURE_OBJECT&quot;,&quot;id&quot;:&quot;4c80b195-da67-4a1b-b3be-d9d06a11d990&quot;,&quot;name&quot;:&quot;ER membrane (custom fill)&quot;,&quot;displayName&quot;:&quot;ER membrane (custom fill)&quot;,&quot;opacity&quot;:1,&quot;source&quot;:{&quot;id&quot;:&quot;5f64c64c9c148200ad5cb113&quot;,&quot;type&quot;:&quot;ASSETS&quot;},&quot;pathStyles&quot;:[{&quot;type&quot;:&quot;FILL&quot;,&quot;fillStyle&quot;:&quot;rgb(0,0,0)&quot;}],&quot;isLocked&quot;:false,&quot;parent&quot;:{&quot;type&quot;:&quot;CHILD&quot;,&quot;parentId&quot;:&quot;49c97173-f1ca-4185-a0ad-2fcf167e26e5&quot;,&quot;order&quot;:&quot;15&quot;}},&quot;bf505ed2-f227-48d4-8e3d-0c0500785370&quot;:{&quot;type&quot;:&quot;FIGURE_OBJECT&quot;,&quot;id&quot;:&quot;bf505ed2-f227-48d4-8e3d-0c0500785370&quot;,&quot;name&quot;:&quot;ER membrane (fill)&quot;,&quot;relativeTransform&quot;:{&quot;translate&quot;:{&quot;x&quot;:0,&quot;y&quot;:-1.0870852631916683e-15},&quot;rotate&quot;:0,&quot;skewX&quot;:0,&quot;scale&quot;:{&quot;x&quot;:0.07236186128295964,&quot;y&quot;:0.07236186128295966}},&quot;opacity&quot;:1,&quot;image&quot;:{&quot;url&quot;:&quot;https://icons.biorender.com/biorender/5f64c5c85baac1002873dcc3/20200918143647/image/er-membrane-fill.png&quot;,&quot;fallbackUrl&quot;:&quot;https://res.cloudinary.com/dlcjuc3ej/image/upload/v1600439807/pwvtqi3t7dq0qffrpkie.svg#/keystone/api/icons/5f64c5c85baac1002873dcc3/20200918143647/image/er-membrane-fill.svg&quot;,&quot;size&quot;:{&quot;x&quot;:370,&quot;y&quot;:133},&quot;isPremium&quot;:false,&quot;isPacked&quot;:true},&quot;source&quot;:{&quot;id&quot;:&quot;5f64c5c85baac1002873dcc3&quot;,&quot;type&quot;:&quot;ASSETS&quot;},&quot;pathStyles&quot;:[{&quot;type&quot;:&quot;FILL&quot;,&quot;fillStyle&quot;:&quot;rgb(0,0,0)&quot;}],&quot;isLocked&quot;:false,&quot;parent&quot;:{&quot;type&quot;:&quot;CHILD&quot;,&quot;parentId&quot;:&quot;4c80b195-da67-4a1b-b3be-d9d06a11d990&quot;,&quot;order&quot;:&quot;2&quot;},&quot;styles&quot;:{&quot;artboardLabels-hidden&quot;:[{&quot;monochromeTargetColor&quot;:&quot;#D0A35B&quot;,&quot;styleName&quot;:&quot;FILL&quot;,&quot;color&quot;:&quot;#f3e8d7&quot;},{&quot;monochromeTargetColor&quot;:&quot;#D0A35B&quot;,&quot;styleName&quot;:&quot;STROKE&quot;}]}},&quot;55c26106-7830-4459-a7c7-fe5941b6613b&quot;:{&quot;type&quot;:&quot;FIGURE_OBJECT&quot;,&quot;id&quot;:&quot;55c26106-7830-4459-a7c7-fe5941b6613b&quot;,&quot;name&quot;:&quot;ER membrane outline&quot;,&quot;relativeTransform&quot;:{&quot;translate&quot;:{&quot;x&quot;:0,&quot;y&quot;:-1.0870852631916683e-15},&quot;rotate&quot;:0,&quot;skewX&quot;:0,&quot;scale&quot;:{&quot;x&quot;:0.07236186128295964,&quot;y&quot;:0.07236186128295966}},&quot;opacity&quot;:1,&quot;image&quot;:{&quot;url&quot;:&quot;https://icons.biorender.com/biorender/5f64c5aa5baac1002873dcbf/er-membrane-outline.png&quot;,&quot;fallbackUrl&quot;:&quot;https://res.cloudinary.com/dlcjuc3ej/image/upload/v1600439715/bflnk7ypobzmmya37gdx.svg#/keystone/api/icons/5f64c5aa5baac1002873dcbf/er-membrane-outline.svg#/keystone/api/icons/5f64c5aa5baac1002873dcbf/er-membrane-outline.svg#/keystone/api/icons/5f64c5aa5baac1002873dcbf/er-membrane-outline.svg#/keystone/api/icons/5f64c5aa5baac1002873dcbf/er-membrane-outline.svg#/keystone/api/icons/5f64c5aa5baac1002873dcbf/er-membrane-outline.svg&quot;,&quot;size&quot;:{&quot;x&quot;:370,&quot;y&quot;:133},&quot;isPremium&quot;:false,&quot;isPacked&quot;:true},&quot;source&quot;:{&quot;id&quot;:&quot;5f64c3585baac1002873dbca&quot;,&quot;type&quot;:&quot;ASSETS&quot;},&quot;pathStyles&quot;:[{&quot;type&quot;:&quot;FILL&quot;,&quot;fillStyle&quot;:&quot;rgb(0,0,0)&quot;}],&quot;isLocked&quot;:false,&quot;parent&quot;:{&quot;type&quot;:&quot;CHILD&quot;,&quot;parentId&quot;:&quot;4c80b195-da67-4a1b-b3be-d9d06a11d990&quot;,&quot;order&quot;:&quot;5&quot;},&quot;styles&quot;:{&quot;artboardLabels-hidden&quot;:[{&quot;styleName&quot;:&quot;MONOCHROME_COLOR&quot;,&quot;index&quot;:0,&quot;color&quot;:&quot;#D0A35B&quot;}]}},&quot;9bfb9b11-d627-43b4-8005-8d628a4e5c9c&quot;:{&quot;id&quot;:&quot;9bfb9b11-d627-43b4-8005-8d628a4e5c9c&quot;,&quot;name&quot;:&quot;Mitochondria (2D, hollow)&quot;,&quot;type&quot;:&quot;FIGURE_OBJECT&quot;,&quot;relativeTransform&quot;:{&quot;translate&quot;:{&quot;x&quot;:-200.73169691193743,&quot;y&quot;:89.18186630915724},&quot;rotate&quot;:-0.6116063535610701,&quot;skewX&quot;:6.89331274430098e-16,&quot;scale&quot;:{&quot;x&quot;:0.12789625120362702,&quot;y&quot;:0.1278962512036273}},&quot;image&quot;:{&quot;url&quot;:&quot;https://icons.biorender.com/biorender/5f8f5635269fc400282cbd93/mitochondria-2d-hollow-01.png&quot;,&quot;fallbackUrl&quot;:&quot;https://res.cloudinary.com/dlcjuc3ej/image/upload/v1603229231/k0xzxalya7lvc3gc3ded.svg#/keystone/api/icons/5f8f5635269fc400282cbd93/mitochondria-2d-hollow-01.svg#/keystone/api/icons/5f8f5635269fc400282cbd93/mitochondria-2d-hollow-01.svg#/keystone/api/icons/5f8f5635269fc400282cbd93/mitochondria-2d-hollow-01.svg#/keystone/api/icons/5f8f5635269fc400282cbd93/mitochondria-2d-hollow-01.svg#/keystone/api/icons/5f8f5635269fc400282cbd93/mitochondria-2d-hollow-01.svg&quot;,&quot;isPremium&quot;:false,&quot;isPacked&quot;:true,&quot;size&quot;:{&quot;x&quot;:150,&quot;y&quot;:73.82198952879581}},&quot;source&quot;:{&quot;id&quot;:&quot;5f8f55bb269fc400282cbd7e&quot;,&quot;type&quot;:&quot;ASSETS&quot;},&quot;parent&quot;:{&quot;type&quot;:&quot;CHILD&quot;,&quot;parentId&quot;:&quot;49c97173-f1ca-4185-a0ad-2fcf167e26e5&quot;,&quot;order&quot;:&quot;2&quot;}},&quot;0308b1e4-1a05-44fb-8eb4-88b29740e455&quot;:{&quot;id&quot;:&quot;0308b1e4-1a05-44fb-8eb4-88b29740e455&quot;,&quot;name&quot;:&quot;Vacuole (oval)&quot;,&quot;type&quot;:&quot;FIGURE_OBJECT&quot;,&quot;relativeTransform&quot;:{&quot;translate&quot;:{&quot;x&quot;:-172.94114436790443,&quot;y&quot;:80.10087856726034},&quot;rotate&quot;:4.305229750136787,&quot;skewX&quot;:-4.675457532031425e-17,&quot;scale&quot;:{&quot;x&quot;:-0.27240687710666056,&quot;y&quot;:0.2724068771066608}},&quot;image&quot;:{&quot;url&quot;:&quot;https://icons.biorender.com/biorender/5f7396ef1aa51e0028d527ad/vacuole-oval.png&quot;,&quot;fallbackUrl&quot;:&quot;https://res.cloudinary.com/dlcjuc3ej/image/upload/v1601410795/rdjrs7n5jsjqb0kp2jph.svg#/keystone/api/icons/5f7396ef1aa51e0028d527ad/vacuole-oval.svg#/keystone/api/icons/5f7396ef1aa51e0028d527ad/vacuole-oval.svg#/keystone/api/icons/5f7396ef1aa51e0028d527ad/vacuole-oval.svg#/keystone/api/icons/5f7396ef1aa51e0028d527ad/vacuole-oval.svg#/keystone/api/icons/5f7396ef1aa51e0028d527ad/vacuole-oval.svg&quot;,&quot;isPremium&quot;:false,&quot;isPacked&quot;:true,&quot;size&quot;:{&quot;x&quot;:100,&quot;y&quot;:96.20253164556962}},&quot;source&quot;:{&quot;id&quot;:&quot;5f7396901aa51e0028d527a9&quot;,&quot;type&quot;:&quot;ASSETS&quot;},&quot;parent&quot;:{&quot;type&quot;:&quot;CHILD&quot;,&quot;parentId&quot;:&quot;49c97173-f1ca-4185-a0ad-2fcf167e26e5&quot;,&quot;order&quot;:&quot;25&quot;}},&quot;d1443520-ae46-408c-bf76-1b0284e6bee3&quot;:{&quot;id&quot;:&quot;d1443520-ae46-408c-bf76-1b0284e6bee3&quot;,&quot;name&quot;:&quot;Chromosome (simple, anaphase, bent, kineotochore removed)&quot;,&quot;type&quot;:&quot;FIGURE_OBJECT&quot;,&quot;relativeTransform&quot;:{&quot;translate&quot;:{&quot;x&quot;:-175.4461321387223,&quot;y&quot;:92.94252267881058},&quot;rotate&quot;:0,&quot;skewX&quot;:0,&quot;scale&quot;:{&quot;x&quot;:0.1023801888957724,&quot;y&quot;:0.1023801888957724}},&quot;image&quot;:{&quot;url&quot;:&quot;https://icons.biorender.com/biorender/5e9879e5fe82d3002722bda1/chromosome-simple-anaphase-bent-kineotochore-removed.png&quot;,&quot;fallbackUrl&quot;:&quot;https://res.cloudinary.com/dlcjuc3ej/image/upload/v1587050977/izmz2uhtnbujqwsiwgvm.svg#/keystone/api/icons/5e9879e5fe82d3002722bda1/chromosome-simple-anaphase-bent-kineotochore-removed.svg#/keystone/api/icons/5e9879e5fe82d3002722bda1/chromosome-simple-anaphase-bent-kineotochore-removed.svg#/keystone/api/icons/5e9879e5fe82d3002722bda1/chromosome-simple-anaphase-bent-kineotochore-removed.svg#/keystone/api/icons/5e9879e5fe82d3002722bda1/chromosome-simple-anaphase-bent-kineotochore-removed.svg#/keystone/api/icons/5e9879e5fe82d3002722bda1/chromosome-simple-anaphase-bent-kineotochore-removed.svg#/keystone/api/icons/5e9879e5fe82d3002722bda1/chromosome-simple-anaphase-bent-kineotochore-removed.svg&quot;,&quot;isPremium&quot;:false,&quot;isPacked&quot;:true,&quot;size&quot;:{&quot;x&quot;:50,&quot;y&quot;:79.72972972972973}},&quot;source&quot;:{&quot;id&quot;:&quot;5e987999fe82d3002722bd9e&quot;,&quot;type&quot;:&quot;ASSETS&quot;},&quot;parent&quot;:{&quot;type&quot;:&quot;CHILD&quot;,&quot;parentId&quot;:&quot;49c97173-f1ca-4185-a0ad-2fcf167e26e5&quot;,&quot;order&quot;:&quot;3&quot;},&quot;opacity&quot;:1},&quot;5830d25e-b699-48af-8d93-c44e153c6779&quot;:{&quot;id&quot;:&quot;5830d25e-b699-48af-8d93-c44e153c6779&quot;,&quot;name&quot;:&quot;Chromosome (simple) &quot;,&quot;type&quot;:&quot;FIGURE_OBJECT&quot;,&quot;relativeTransform&quot;:{&quot;translate&quot;:{&quot;x&quot;:-179.05255627247143,&quot;y&quot;:99.81409285318529},&quot;rotate&quot;:-0.22732914625195833,&quot;skewX&quot;:0,&quot;scale&quot;:{&quot;x&quot;:0.04911850794783557,&quot;y&quot;:0.04911850794783558}},&quot;image&quot;:{&quot;url&quot;:&quot;https://icons.biorender.com/biorender/5cb4fe552b6ce34400ad822e/simple-chromosome.png&quot;,&quot;fallbackUrl&quot;:&quot;https://res.cloudinary.com/dlcjuc3ej/image/upload/v1555365458/qdaxyjkdl1ijexbowrkh.svg#/keystone/api/icons/5cb4fe552b6ce34400ad822e/simple-chromosome.svg#/keystone/api/icons/5cb4fe552b6ce34400ad822e/simple-chromosome.svg#/keystone/api/icons/5cb4fe552b6ce34400ad822e/simple-chromosome.svg#/keystone/api/icons/5cb4fe552b6ce34400ad822e/simple-chromosome.svg#/keystone/api/icons/5cb4fe552b6ce34400ad822e/simple-chromosome.svg#/keystone/api/icons/5cb4fe552b6ce34400ad822e/simple-chromosome.svg&quot;,&quot;isPremium&quot;:false,&quot;isPacked&quot;:true,&quot;size&quot;:{&quot;x&quot;:100,&quot;y&quot;:247.4747474747475}},&quot;source&quot;:{&quot;id&quot;:&quot;5cb4fd932b6ce34400ad821d&quot;,&quot;type&quot;:&quot;ASSETS&quot;},&quot;parent&quot;:{&quot;type&quot;:&quot;CHILD&quot;,&quot;parentId&quot;:&quot;49c97173-f1ca-4185-a0ad-2fcf167e26e5&quot;,&quot;order&quot;:&quot;5&quot;},&quot;opacity&quot;:1},&quot;0c871ba2-808f-4da8-a6ea-fcc8670dc2ff&quot;:{&quot;id&quot;:&quot;0c871ba2-808f-4da8-a6ea-fcc8670dc2ff&quot;,&quot;name&quot;:&quot;Chromatid (acrocentric, small 2)&quot;,&quot;type&quot;:&quot;FIGURE_OBJECT&quot;,&quot;relativeTransform&quot;:{&quot;translate&quot;:{&quot;x&quot;:-174.88363560519406,&quot;y&quot;:104.84885477620875},&quot;rotate&quot;:0.7214396043592614,&quot;skewX&quot;:1.2107008110274982e-16,&quot;scale&quot;:{&quot;x&quot;:0.05985035290925632,&quot;y&quot;:0.05985035290925633}},&quot;image&quot;:{&quot;url&quot;:&quot;https://icons.biorender.com/biorender/5f0346c8f5196d0028943349/chromatid-acrocentric-small-2.png&quot;,&quot;fallbackUrl&quot;:&quot;https://res.cloudinary.com/dlcjuc3ej/image/upload/v1594050244/c8yvwmg52ay1qyrfbp1g.svg#/keystone/api/icons/5f0346c8f5196d0028943349/chromatid-acrocentric-small-2.svg#/keystone/api/icons/5f0346c8f5196d0028943349/chromatid-acrocentric-small-2.svg#/keystone/api/icons/5f0346c8f5196d0028943349/chromatid-acrocentric-small-2.svg#/keystone/api/icons/5f0346c8f5196d0028943349/chromatid-acrocentric-small-2.svg#/keystone/api/icons/5f0346c8f5196d0028943349/chromatid-acrocentric-small-2.svg&quot;,&quot;isPremium&quot;:false,&quot;isPacked&quot;:true,&quot;size&quot;:{&quot;x&quot;:50,&quot;y&quot;:101.11111111111111}},&quot;source&quot;:{&quot;id&quot;:&quot;5f03468ef5196d0028943347&quot;,&quot;type&quot;:&quot;ASSETS&quot;},&quot;parent&quot;:{&quot;type&quot;:&quot;CHILD&quot;,&quot;parentId&quot;:&quot;49c97173-f1ca-4185-a0ad-2fcf167e26e5&quot;,&quot;order&quot;:&quot;55&quot;},&quot;opacity&quot;:1},&quot;b1aaf1cc-0ac6-4d8c-a8c1-8d72f7ecc224&quot;:{&quot;id&quot;:&quot;b1aaf1cc-0ac6-4d8c-a8c1-8d72f7ecc224&quot;,&quot;name&quot;:&quot;Donut 1&quot;,&quot;type&quot;:&quot;FIGURE_OBJECT&quot;,&quot;relativeTransform&quot;:{&quot;translate&quot;:{&quot;x&quot;:-197.34129236495116,&quot;y&quot;:104.87276031481954},&quot;rotate&quot;:0,&quot;skewX&quot;:0,&quot;scale&quot;:{&quot;x&quot;:0.08912513213773389,&quot;y&quot;:0.08912513213773388}},&quot;image&quot;:{&quot;url&quot;:&quot;https://icons.biorender.com/biorender/5be5e5ce7664d21200a3f5ea/donut-1.png&quot;,&quot;fallbackUrl&quot;:&quot;https://res.cloudinary.com/dlcjuc3ej/image/upload/v1541793193/u4p0fr3rtvb7o8vmyxcw.svg#/keystone/api/icons/5be5e5ce7664d21200a3f5ea/donut-1.svg#/keystone/api/icons/5be5e5ce7664d21200a3f5ea/donut-1.svg#/keystone/api/icons/5be5e5ce7664d21200a3f5ea/donut-1.svg#/keystone/api/icons/5be5e5ce7664d21200a3f5ea/donut-1.svg#/keystone/api/icons/5be5e5ce7664d21200a3f5ea/donut-1.svg#/keystone/api/icons/5be5e5ce7664d21200a3f5ea/donut-1.svg&quot;,&quot;isPremium&quot;:false,&quot;isPacked&quot;:true,&quot;size&quot;:{&quot;x&quot;:100,&quot;y&quot;:100}},&quot;source&quot;:{&quot;id&quot;:&quot;5be5e57b7664d21200a3f54e&quot;,&quot;type&quot;:&quot;ASSETS&quot;},&quot;parent&quot;:{&quot;type&quot;:&quot;CHILD&quot;,&quot;parentId&quot;:&quot;49c97173-f1ca-4185-a0ad-2fcf167e26e5&quot;,&quot;order&quot;:&quot;6&quot;}},&quot;c9d4510a-1a9f-4895-b0ab-652a270b114f&quot;:{&quot;id&quot;:&quot;c9d4510a-1a9f-4895-b0ab-652a270b114f&quot;,&quot;name&quot;:&quot;Donut 1&quot;,&quot;type&quot;:&quot;FIGURE_OBJECT&quot;,&quot;relativeTransform&quot;:{&quot;translate&quot;:{&quot;x&quot;:-188.8940822752181,&quot;y&quot;:109.13289938735522},&quot;rotate&quot;:0,&quot;skewX&quot;:0,&quot;scale&quot;:{&quot;x&quot;:0.08912513213773389,&quot;y&quot;:0.08912513213773388}},&quot;image&quot;:{&quot;url&quot;:&quot;https://icons.biorender.com/biorender/5be5e5ce7664d21200a3f5ea/donut-1.png&quot;,&quot;fallbackUrl&quot;:&quot;https://res.cloudinary.com/dlcjuc3ej/image/upload/v1541793193/u4p0fr3rtvb7o8vmyxcw.svg#/keystone/api/icons/5be5e5ce7664d21200a3f5ea/donut-1.svg#/keystone/api/icons/5be5e5ce7664d21200a3f5ea/donut-1.svg#/keystone/api/icons/5be5e5ce7664d21200a3f5ea/donut-1.svg#/keystone/api/icons/5be5e5ce7664d21200a3f5ea/donut-1.svg#/keystone/api/icons/5be5e5ce7664d21200a3f5ea/donut-1.svg#/keystone/api/icons/5be5e5ce7664d21200a3f5ea/donut-1.svg&quot;,&quot;isPremium&quot;:false,&quot;isPacked&quot;:true,&quot;size&quot;:{&quot;x&quot;:100,&quot;y&quot;:100}},&quot;source&quot;:{&quot;id&quot;:&quot;5be5e57b7664d21200a3f54e&quot;,&quot;type&quot;:&quot;ASSETS&quot;},&quot;parent&quot;:{&quot;type&quot;:&quot;CHILD&quot;,&quot;parentId&quot;:&quot;49c97173-f1ca-4185-a0ad-2fcf167e26e5&quot;,&quot;order&quot;:&quot;65&quot;}},&quot;3f434de2-350a-462d-b7d1-d1a013477634&quot;:{&quot;id&quot;:&quot;3f434de2-350a-462d-b7d1-d1a013477634&quot;,&quot;name&quot;:&quot;Donut 1&quot;,&quot;type&quot;:&quot;FIGURE_OBJECT&quot;,&quot;relativeTransform&quot;:{&quot;translate&quot;:{&quot;x&quot;:-190.40735032362176,&quot;y&quot;:96.02036028495452},&quot;rotate&quot;:0,&quot;skewX&quot;:0,&quot;scale&quot;:{&quot;x&quot;:0.08912513213773389,&quot;y&quot;:0.08912513213773388}},&quot;image&quot;:{&quot;url&quot;:&quot;https://icons.biorender.com/biorender/5be5e5ce7664d21200a3f5ea/donut-1.png&quot;,&quot;fallbackUrl&quot;:&quot;https://res.cloudinary.com/dlcjuc3ej/image/upload/v1541793193/u4p0fr3rtvb7o8vmyxcw.svg#/keystone/api/icons/5be5e5ce7664d21200a3f5ea/donut-1.svg#/keystone/api/icons/5be5e5ce7664d21200a3f5ea/donut-1.svg#/keystone/api/icons/5be5e5ce7664d21200a3f5ea/donut-1.svg#/keystone/api/icons/5be5e5ce7664d21200a3f5ea/donut-1.svg#/keystone/api/icons/5be5e5ce7664d21200a3f5ea/donut-1.svg#/keystone/api/icons/5be5e5ce7664d21200a3f5ea/donut-1.svg&quot;,&quot;isPremium&quot;:false,&quot;isPacked&quot;:true,&quot;size&quot;:{&quot;x&quot;:100,&quot;y&quot;:100}},&quot;source&quot;:{&quot;id&quot;:&quot;5be5e57b7664d21200a3f54e&quot;,&quot;type&quot;:&quot;ASSETS&quot;},&quot;parent&quot;:{&quot;type&quot;:&quot;CHILD&quot;,&quot;parentId&quot;:&quot;49c97173-f1ca-4185-a0ad-2fcf167e26e5&quot;,&quot;order&quot;:&quot;8&quot;}},&quot;99c7ed74-047f-454d-85d3-8dd9de55c4dd&quot;:{&quot;id&quot;:&quot;99c7ed74-047f-454d-85d3-8dd9de55c4dd&quot;,&quot;name&quot;:&quot;Chromosome (simple, anaphase, bent, kineotochore removed)&quot;,&quot;type&quot;:&quot;FIGURE_OBJECT&quot;,&quot;relativeTransform&quot;:{&quot;translate&quot;:{&quot;x&quot;:-163.23324575206243,&quot;y&quot;:95.05949469741023},&quot;rotate&quot;:-0.6090328476139085,&quot;skewX&quot;:0,&quot;scale&quot;:{&quot;x&quot;:0.0743696528039485,&quot;y&quot;:0.0743696528039485}},&quot;image&quot;:{&quot;url&quot;:&quot;https://icons.biorender.com/biorender/5e9879e5fe82d3002722bda1/chromosome-simple-anaphase-bent-kineotochore-removed.png&quot;,&quot;fallbackUrl&quot;:&quot;https://res.cloudinary.com/dlcjuc3ej/image/upload/v1587050977/izmz2uhtnbujqwsiwgvm.svg#/keystone/api/icons/5e9879e5fe82d3002722bda1/chromosome-simple-anaphase-bent-kineotochore-removed.svg#/keystone/api/icons/5e9879e5fe82d3002722bda1/chromosome-simple-anaphase-bent-kineotochore-removed.svg#/keystone/api/icons/5e9879e5fe82d3002722bda1/chromosome-simple-anaphase-bent-kineotochore-removed.svg#/keystone/api/icons/5e9879e5fe82d3002722bda1/chromosome-simple-anaphase-bent-kineotochore-removed.svg#/keystone/api/icons/5e9879e5fe82d3002722bda1/chromosome-simple-anaphase-bent-kineotochore-removed.svg#/keystone/api/icons/5e9879e5fe82d3002722bda1/chromosome-simple-anaphase-bent-kineotochore-removed.svg&quot;,&quot;isPremium&quot;:false,&quot;isPacked&quot;:true,&quot;size&quot;:{&quot;x&quot;:50,&quot;y&quot;:79.72972972972973}},&quot;source&quot;:{&quot;id&quot;:&quot;5e987999fe82d3002722bd9e&quot;,&quot;type&quot;:&quot;ASSETS&quot;},&quot;parent&quot;:{&quot;type&quot;:&quot;CHILD&quot;,&quot;parentId&quot;:&quot;49c97173-f1ca-4185-a0ad-2fcf167e26e5&quot;,&quot;order&quot;:&quot;7&quot;},&quot;opacity&quot;:1},&quot;d637c291-0e7f-4cb2-bf34-8c5e74be7ff2&quot;:{&quot;id&quot;:&quot;d637c291-0e7f-4cb2-bf34-8c5e74be7ff2&quot;,&quot;name&quot;:&quot;Chromatid (acrocentric, small 2)&quot;,&quot;type&quot;:&quot;FIGURE_OBJECT&quot;,&quot;relativeTransform&quot;:{&quot;translate&quot;:{&quot;x&quot;:-162.17848530218788,&quot;y&quot;:101.84739560207981},&quot;rotate&quot;:0.23754230196339157,&quot;skewX&quot;:-9.080256082706248e-17,&quot;scale&quot;:{&quot;x&quot;:0.05985035290925628,&quot;y&quot;:0.05985035290925631}},&quot;image&quot;:{&quot;url&quot;:&quot;https://icons.biorender.com/biorender/5f0346c8f5196d0028943349/chromatid-acrocentric-small-2.png&quot;,&quot;fallbackUrl&quot;:&quot;https://res.cloudinary.com/dlcjuc3ej/image/upload/v1594050244/c8yvwmg52ay1qyrfbp1g.svg#/keystone/api/icons/5f0346c8f5196d0028943349/chromatid-acrocentric-small-2.svg#/keystone/api/icons/5f0346c8f5196d0028943349/chromatid-acrocentric-small-2.svg#/keystone/api/icons/5f0346c8f5196d0028943349/chromatid-acrocentric-small-2.svg#/keystone/api/icons/5f0346c8f5196d0028943349/chromatid-acrocentric-small-2.svg#/keystone/api/icons/5f0346c8f5196d0028943349/chromatid-acrocentric-small-2.svg&quot;,&quot;isPremium&quot;:false,&quot;isPacked&quot;:true,&quot;size&quot;:{&quot;x&quot;:50,&quot;y&quot;:101.11111111111111}},&quot;source&quot;:{&quot;id&quot;:&quot;5f03468ef5196d0028943347&quot;,&quot;type&quot;:&quot;ASSETS&quot;},&quot;parent&quot;:{&quot;type&quot;:&quot;CHILD&quot;,&quot;parentId&quot;:&quot;49c97173-f1ca-4185-a0ad-2fcf167e26e5&quot;,&quot;order&quot;:&quot;75&quot;},&quot;opacity&quot;:1},&quot;8a1c3aca-a382-4d4a-8728-27137eb709a8&quot;:{&quot;type&quot;:&quot;FIGURE_OBJECT&quot;,&quot;id&quot;:&quot;8a1c3aca-a382-4d4a-8728-27137eb709a8&quot;,&quot;relativeTransform&quot;:{&quot;translate&quot;:{&quot;x&quot;:-171.9868491706393,&quot;y&quot;:98.66441146929566},&quot;rotate&quot;:0},&quot;opacity&quot;:1,&quot;path&quot;:{&quot;type&quot;:&quot;ELLIPSE&quot;,&quot;size&quot;:{&quot;x&quot;:25.182186547107854,&quot;y&quot;:22.80650865736075}},&quot;isLocked&quot;:false,&quot;pathStyles&quot;:[{&quot;type&quot;:&quot;FILL&quot;,&quot;fillStyle&quot;:&quot;rgba(209, 170, 125, 1)&quot;},{&quot;type&quot;:&quot;STROKE&quot;,&quot;strokeStyle&quot;:&quot;rgba(170,122,56,1)&quot;,&quot;lineWidth&quot;:0.7617017596501291,&quot;lineJoin&quot;:&quot;round&quot;,&quot;dashArray&quot;:[0]}],&quot;parent&quot;:{&quot;type&quot;:&quot;CHILD&quot;,&quot;parentId&quot;:&quot;49c97173-f1ca-4185-a0ad-2fcf167e26e5&quot;,&quot;order&quot;:&quot;1&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17.xml><?xml version="1.0" encoding="utf-8"?>
<p:tagLst xmlns:p="http://schemas.openxmlformats.org/presentationml/2006/main">
  <p:tag name="ID" val="6992e2ea287528204f36f9fe"/>
  <p:tag name="FIGURESLIDEID" val="eb4b8633-4bd1-4129-b533-b16baa088468"/>
  <p:tag name="SELECTIONIDS" val="e7e9ce83-f35e-4b55-8db7-f4bb0de1c163"/>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e7e9ce83-f35e-4b55-8db7-f4bb0de1c163&quot;:{&quot;id&quot;:&quot;e7e9ce83-f35e-4b55-8db7-f4bb0de1c163&quot;,&quot;name&quot;:&quot;Chromosome (with telomeres 2)&quot;,&quot;displayName&quot;:&quot;&quot;,&quot;type&quot;:&quot;FIGURE_OBJECT&quot;,&quot;relativeTransform&quot;:{&quot;translate&quot;:{&quot;x&quot;:123.29978017649319,&quot;y&quot;:-114.87551605371195},&quot;rotate&quot;:0,&quot;skewX&quot;:0,&quot;scale&quot;:{&quot;x&quot;:0.34636379040953474,&quot;y&quot;:0.34636379040953474}},&quot;image&quot;:{&quot;url&quot;:&quot;https://icons.cdn.biorender.com/biorender/5c1026c2388c0a1200aac4eb/20181211210658/image/5c1026c2388c0a1200aac4eb.png&quot;,&quot;isPremium&quot;:false,&quot;isOrgIcon&quot;:false,&quot;size&quot;:{&quot;x&quot;:100,&quot;y&quot;:302.2598870056497}},&quot;source&quot;:{&quot;id&quot;:&quot;5c1026c2388c0a1200aac4eb&quot;,&quot;version&quot;:&quot;20181211210658&quot;,&quot;type&quot;:&quot;ASSETS&quot;},&quot;isPremium&quot;:false,&quot;parent&quot;:{&quot;type&quot;:&quot;CHILD&quot;,&quot;parentId&quot;:&quot;eb4b8633-4bd1-4129-b533-b16baa088468&quot;,&quot;order&quot;:&quot;9999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18.xml><?xml version="1.0" encoding="utf-8"?>
<p:tagLst xmlns:p="http://schemas.openxmlformats.org/presentationml/2006/main">
  <p:tag name="ID" val="6992e2ea287528204f36f9fe"/>
  <p:tag name="FIGURESLIDEID" val="eb4b8633-4bd1-4129-b533-b16baa088468"/>
  <p:tag name="SELECTIONIDS" val="4408604e-2408-4fb6-83df-5fee4b657162"/>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4408604e-2408-4fb6-83df-5fee4b657162&quot;:{&quot;relativeTransform&quot;:{&quot;translate&quot;:{&quot;x&quot;:-261.6025046691285,&quot;y&quot;:-169.28742737627584},&quot;rotate&quot;:-2.4492935982947064e-16,&quot;skewX&quot;:0,&quot;scale&quot;:{&quot;x&quot;:1,&quot;y&quot;:1}},&quot;type&quot;:&quot;FIGURE_OBJECT&quot;,&quot;id&quot;:&quot;4408604e-2408-4fb6-83df-5fee4b657162&quot;,&quot;name&quot;:&quot;26 Iron&quot;,&quot;displayName&quot;:&quot;26 Iron&quot;,&quot;layout&quot;:{&quot;sizeRatio&quot;:{&quot;x&quot;:0.88,&quot;y&quot;:0.88},&quot;keepAspectRatio&quot;:true},&quot;opacity&quot;:1,&quot;path&quot;:{&quot;type&quot;:&quot;ELLIPSE&quot;,&quot;size&quot;:{&quot;x&quot;:24.468005095054703,&quot;y&quot;:24.468005095054703}},&quot;pathStyles&quot;:[{&quot;type&quot;:&quot;FILL&quot;,&quot;fillStyle&quot;:&quot;rgba(189,87,54,1)&quot;},{&quot;type&quot;:&quot;STROKE&quot;,&quot;strokeStyle&quot;:&quot;rgba(107, 21, 25, 1)&quot;,&quot;lineWidth&quot;:0,&quot;lineJoin&quot;:&quot;round&quot;,&quot;dashArray&quot;:[0]}],&quot;isLocked&quot;:false,&quot;parent&quot;:{&quot;type&quot;:&quot;CHILD&quot;,&quot;parentId&quot;:&quot;eb4b8633-4bd1-4129-b533-b16baa088468&quot;,&quot;order&quot;:&quot;9999955&quot;},&quot;source&quot;:{&quot;id&quot;:&quot;5edaacf291c6aa00ad06c406&quot;,&quot;type&quot;:&quot;ASSETS&quot;},&quot;isPremium&quot;:false},&quot;4b5b8865-5593-467e-b15e-114f707131b6&quot;:{&quot;type&quot;:&quot;FIGURE_OBJECT&quot;,&quot;id&quot;:&quot;4b5b8865-5593-467e-b15e-114f707131b6&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57793032998796,&quot;color&quot;:&quot;rgba(255,255,255,1)&quot;,&quot;fontWeight&quot;:&quot;normal&quot;,&quot;fontStyle&quot;:&quot;normal&quot;,&quot;decoration&quot;:&quot;none&quot;,&quot;script&quot;:&quot;none&quot;},&quot;range&quot;:[0,1]}],&quot;text&quot;:&quot;Tl&quot;}],&quot;verticalAlign&quot;:&quot;TOP&quot;,&quot;_lastCaretLocation&quot;:{&quot;lineIndex&quot;:0,&quot;runIndex&quot;:-1,&quot;charIndex&quot;:-1,&quot;endOfLine&quot;:true}},&quot;size&quot;:{&quot;x&quot;:21.531844483648143,&quot;y&quot;:14.904625661310586},&quot;targetSize&quot;:{&quot;x&quot;:21.531844483648143,&quot;y&quot;:2},&quot;format&quot;:&quot;BETTER_TEXT&quot;},&quot;parent&quot;:{&quot;type&quot;:&quot;CHILD&quot;,&quot;parentId&quot;:&quot;4408604e-2408-4fb6-83df-5fee4b657162&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19.xml><?xml version="1.0" encoding="utf-8"?>
<p:tagLst xmlns:p="http://schemas.openxmlformats.org/presentationml/2006/main">
  <p:tag name="ID" val="6992e2ea287528204f36f9fe"/>
  <p:tag name="FIGURESLIDEID" val="eb4b8633-4bd1-4129-b533-b16baa088468"/>
  <p:tag name="SELECTIONIDS" val="28b8bc99-20ee-48f5-a96a-c0134a39e90f"/>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28b8bc99-20ee-48f5-a96a-c0134a39e90f&quot;:{&quot;relativeTransform&quot;:{&quot;translate&quot;:{&quot;x&quot;:-303.5516265358248,&quot;y&quot;:-144.41573549910063},&quot;rotate&quot;:-2.4492935982947064e-16,&quot;skewX&quot;:0,&quot;scale&quot;:{&quot;x&quot;:1,&quot;y&quot;:1}},&quot;type&quot;:&quot;FIGURE_OBJECT&quot;,&quot;id&quot;:&quot;28b8bc99-20ee-48f5-a96a-c0134a39e90f&quot;,&quot;name&quot;:&quot;26 Iron&quot;,&quot;displayName&quot;:&quot;26 Iron&quot;,&quot;layout&quot;:{&quot;sizeRatio&quot;:{&quot;x&quot;:0.88,&quot;y&quot;:0.88},&quot;keepAspectRatio&quot;:true},&quot;opacity&quot;:1,&quot;path&quot;:{&quot;type&quot;:&quot;ELLIPSE&quot;,&quot;size&quot;:{&quot;x&quot;:24.111870614395535,&quot;y&quot;:24.111870614395535}},&quot;pathStyles&quot;:[{&quot;type&quot;:&quot;FILL&quot;,&quot;fillStyle&quot;:&quot;rgb(184, 127, 109)&quot;},{&quot;type&quot;:&quot;STROKE&quot;,&quot;strokeStyle&quot;:&quot;rgba(107, 21, 25, 1)&quot;,&quot;lineWidth&quot;:1.162017860934725,&quot;lineJoin&quot;:&quot;round&quot;}],&quot;isLocked&quot;:false,&quot;parent&quot;:{&quot;type&quot;:&quot;CHILD&quot;,&quot;parentId&quot;:&quot;eb4b8633-4bd1-4129-b533-b16baa088468&quot;,&quot;order&quot;:&quot;999996&quot;},&quot;source&quot;:{&quot;id&quot;:&quot;5edaacf291c6aa00ad06c406&quot;,&quot;type&quot;:&quot;ASSETS&quot;},&quot;isPremium&quot;:false},&quot;a84a138e-e44a-49fd-9dc3-ad4d094c5f03&quot;:{&quot;type&quot;:&quot;FIGURE_OBJECT&quot;,&quot;id&quot;:&quot;a84a138e-e44a-49fd-9dc3-ad4d094c5f03&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o&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28b8bc99-20ee-48f5-a96a-c0134a39e90f&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2.xml><?xml version="1.0" encoding="utf-8"?>
<p:tagLst xmlns:p="http://schemas.openxmlformats.org/presentationml/2006/main">
  <p:tag name="ID" val="69fdb7813277786688e4a269"/>
  <p:tag name="FIGURESLIDEID" val="37a3f626-7eda-4775-9960-0ed968cc6ad8"/>
  <p:tag name="SELECTIONIDS" val="6f62553f-693e-4162-9167-865cbd3f3b80"/>
  <p:tag name="TRANSPARENTBACKGROUND" val="true"/>
  <p:tag name="VERSION" val="1778235509404"/>
  <p:tag name="TITLE" val="Untitled"/>
  <p:tag name="CREATORNAME" val="Gisane Khachatryan"/>
  <p:tag name="DATEINSERTED" val="1778235510470"/>
  <p:tag name="DPI" val="300"/>
  <p:tag name="BIOJSON" val="{&quot;id&quot;:&quot;2152bf27-dd1a-4df8-8b50-90f3084c2ac0&quot;,&quot;objects&quot;:{&quot;6f62553f-693e-4162-9167-865cbd3f3b80&quot;:{&quot;type&quot;:&quot;FIGURE_OBJECT&quot;,&quot;id&quot;:&quot;6f62553f-693e-4162-9167-865cbd3f3b80&quot;,&quot;name&quot;:&quot;Chromosome (single, with telomeres 1)&quot;,&quot;relativeTransform&quot;:{&quot;translate&quot;:{&quot;x&quot;:290.9220476987079,&quot;y&quot;:-359.3248674253572},&quot;rotate&quot;:0,&quot;skewX&quot;:0,&quot;scale&quot;:{&quot;x&quot;:0.535564285130587,&quot;y&quot;:0.535564285130587}},&quot;opacity&quot;:1,&quot;image&quot;:{&quot;url&quot;:&quot;https://res.cloudinary.com/dlcjuc3ej/image/upload/v1544562526/mhjhuz8al4jdbv4wcsrc.svg#/keystone/api/icons/5c102763388c0a1200aac515/chromosome-single-with-telomeres-1.svg&quot;,&quot;size&quot;:{&quot;x&quot;:100,&quot;y&quot;:535},&quot;isPremium&quot;:false},&quot;source&quot;:{&quot;id&quot;:&quot;5c10273aa2af261200a2cb1f&quot;,&quot;type&quot;:&quot;ASSETS&quot;},&quot;pathStyles&quot;:[{&quot;type&quot;:&quot;FILL&quot;,&quot;fillStyle&quot;:&quot;rgb(0,0,0)&quot;}],&quot;isLocked&quot;:false,&quot;parent&quot;:{&quot;type&quot;:&quot;CHILD&quot;,&quot;parentId&quot;:&quot;37a3f626-7eda-4775-9960-0ed968cc6ad8&quot;,&quot;order&quot;:&quot;02&quot;}},&quot;7b164df5-7a64-47d6-8345-6007c89b7200&quot;:{&quot;type&quot;:&quot;FIGURE_OBJECT&quot;,&quot;id&quot;:&quot;7b164df5-7a64-47d6-8345-6007c89b7200&quot;,&quot;relativeTransform&quot;:{&quot;translate&quot;:{&quot;x&quot;:0,&quot;y&quot;:182.47},&quot;rotate&quot;:0,&quot;skewX&quot;:0,&quot;scale&quot;:{&quot;x&quot;:1,&quot;y&quot;:0.32}},&quot;opacity&quot;:1,&quot;path&quot;:{&quot;type&quot;:&quot;RECT&quot;,&quot;size&quot;:{&quot;x&quot;:100,&quot;y&quot;:535}},&quot;pathStyles&quot;:[{&quot;type&quot;:&quot;FILL&quot;,&quot;fillStyle&quot;:&quot;#fff&quot;}],&quot;isFrozen&quot;:true,&quot;isLocked&quot;:false,&quot;parent&quot;:{&quot;type&quot;:&quot;CROP&quot;,&quot;parentId&quot;:&quot;6f62553f-693e-4162-9167-865cbd3f3b80&quot;,&quot;order&quot;:&quot;5&quot;}},&quot;37a3f626-7eda-4775-9960-0ed968cc6ad8&quot;:{&quot;id&quot;:&quot;37a3f626-7eda-4775-9960-0ed968cc6ad8&quot;,&quot;type&quot;:&quot;FIGURE_OBJECT&quot;,&quot;document&quot;:{&quot;type&quot;:&quot;FIGURE&quot;,&quot;canvasType&quot;:&quot;FIGURE&quot;,&quot;units&quot;:&quot;px&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20.xml><?xml version="1.0" encoding="utf-8"?>
<p:tagLst xmlns:p="http://schemas.openxmlformats.org/presentationml/2006/main">
  <p:tag name="ID" val="6992e2ea287528204f36f9fe"/>
  <p:tag name="FIGURESLIDEID" val="eb4b8633-4bd1-4129-b533-b16baa088468"/>
  <p:tag name="SELECTIONIDS" val="f0d336ce-cd70-493e-8f8b-db5d3658f904"/>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f0d336ce-cd70-493e-8f8b-db5d3658f904&quot;:{&quot;relativeTransform&quot;:{&quot;translate&quot;:{&quot;x&quot;:-328.82575363079184,&quot;y&quot;:-169.68957120391713},&quot;rotate&quot;:-2.4492935982947064e-16,&quot;skewX&quot;:0,&quot;scale&quot;:{&quot;x&quot;:1,&quot;y&quot;:1}},&quot;type&quot;:&quot;FIGURE_OBJECT&quot;,&quot;id&quot;:&quot;f0d336ce-cd70-493e-8f8b-db5d3658f904&quot;,&quot;name&quot;:&quot;11 Sodium&quot;,&quot;displayName&quot;:&quot;11 Sodium&quot;,&quot;layout&quot;:{&quot;sizeRatio&quot;:{&quot;x&quot;:0.88,&quot;y&quot;:0.88},&quot;keepAspectRatio&quot;:true},&quot;opacity&quot;:1,&quot;path&quot;:{&quot;type&quot;:&quot;ELLIPSE&quot;,&quot;size&quot;:{&quot;x&quot;:24.111870614395535,&quot;y&quot;:24.111870614395535}},&quot;pathStyles&quot;:[{&quot;type&quot;:&quot;FILL&quot;,&quot;fillStyle&quot;:&quot;rgb(174, 103, 169)&quot;},{&quot;type&quot;:&quot;STROKE&quot;,&quot;strokeStyle&quot;:&quot;rgba(40,19,60,1)&quot;,&quot;lineWidth&quot;:1.162017860934725,&quot;lineJoin&quot;:&quot;round&quot;}],&quot;isLocked&quot;:false,&quot;parent&quot;:{&quot;type&quot;:&quot;CHILD&quot;,&quot;parentId&quot;:&quot;eb4b8633-4bd1-4129-b533-b16baa088468&quot;,&quot;order&quot;:&quot;999997&quot;},&quot;source&quot;:{&quot;id&quot;:&quot;5edaae108d5a3a00ac9329a9&quot;,&quot;type&quot;:&quot;ASSETS&quot;},&quot;isPremium&quot;:false},&quot;4d0c347a-4068-44b6-bffb-20fa12412c25&quot;:{&quot;type&quot;:&quot;FIGURE_OBJECT&quot;,&quot;id&quot;:&quot;4d0c347a-4068-44b6-bffb-20fa12412c25&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a&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f0d336ce-cd70-493e-8f8b-db5d3658f904&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21.xml><?xml version="1.0" encoding="utf-8"?>
<p:tagLst xmlns:p="http://schemas.openxmlformats.org/presentationml/2006/main">
  <p:tag name="ID" val="6992e2ea287528204f36f9fe"/>
  <p:tag name="FIGURESLIDEID" val="eb4b8633-4bd1-4129-b533-b16baa088468"/>
  <p:tag name="SELECTIONIDS" val="2f8391ac-7e29-427a-88db-3c5159104b9a"/>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2f8391ac-7e29-427a-88db-3c5159104b9a&quot;:{&quot;relativeTransform&quot;:{&quot;translate&quot;:{&quot;x&quot;:-286.473842128244,&quot;y&quot;:-100.21140430857326},&quot;rotate&quot;:-2.4492935982947064e-16,&quot;skewX&quot;:0,&quot;scale&quot;:{&quot;x&quot;:1,&quot;y&quot;:1}},&quot;type&quot;:&quot;FIGURE_OBJECT&quot;,&quot;id&quot;:&quot;2f8391ac-7e29-427a-88db-3c5159104b9a&quot;,&quot;name&quot;:&quot;07 Nitrogen&quot;,&quot;displayName&quot;:&quot;07 Nitrogen&quot;,&quot;layout&quot;:{&quot;sizeRatio&quot;:{&quot;x&quot;:0.88,&quot;y&quot;:0.88},&quot;keepAspectRatio&quot;:true},&quot;opacity&quot;:1,&quot;path&quot;:{&quot;type&quot;:&quot;ELLIPSE&quot;,&quot;size&quot;:{&quot;x&quot;:24.111870614395535,&quot;y&quot;:24.111870614395535}},&quot;pathStyles&quot;:[{&quot;type&quot;:&quot;FILL&quot;,&quot;fillStyle&quot;:&quot;rgb(122, 168, 228)&quot;},{&quot;type&quot;:&quot;STROKE&quot;,&quot;strokeStyle&quot;:&quot;rgb(19, 54, 122)&quot;,&quot;lineWidth&quot;:1.162017860934725,&quot;lineJoin&quot;:&quot;round&quot;}],&quot;isLocked&quot;:false,&quot;parent&quot;:{&quot;type&quot;:&quot;CHILD&quot;,&quot;parentId&quot;:&quot;eb4b8633-4bd1-4129-b533-b16baa088468&quot;,&quot;order&quot;:&quot;9999975&quot;},&quot;source&quot;:{&quot;id&quot;:&quot;5edaae91ef788900aacb043f&quot;,&quot;type&quot;:&quot;ASSETS&quot;},&quot;isPremium&quot;:false},&quot;9bd8fc0e-28d6-4792-9776-86fb8ca19995&quot;:{&quot;type&quot;:&quot;FIGURE_OBJECT&quot;,&quot;id&quot;:&quot;9bd8fc0e-28d6-4792-9776-86fb8ca19995&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Mg&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2f8391ac-7e29-427a-88db-3c5159104b9a&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22.xml><?xml version="1.0" encoding="utf-8"?>
<p:tagLst xmlns:p="http://schemas.openxmlformats.org/presentationml/2006/main">
  <p:tag name="ID" val="6992e2ea287528204f36f9fe"/>
  <p:tag name="FIGURESLIDEID" val="eb4b8633-4bd1-4129-b533-b16baa088468"/>
  <p:tag name="SELECTIONIDS" val="2c2a114a-b751-4691-bef1-8d1c457fd458"/>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2c2a114a-b751-4691-bef1-8d1c457fd458&quot;:{&quot;relativeTransform&quot;:{&quot;translate&quot;:{&quot;x&quot;:-337.0221826245056,&quot;y&quot;:-108.1348089288171},&quot;rotate&quot;:-2.4492935982947064e-16,&quot;skewX&quot;:0,&quot;scale&quot;:{&quot;x&quot;:1,&quot;y&quot;:1}},&quot;type&quot;:&quot;FIGURE_OBJECT&quot;,&quot;id&quot;:&quot;2c2a114a-b751-4691-bef1-8d1c457fd458&quot;,&quot;name&quot;:&quot;07 Nitrogen&quot;,&quot;displayName&quot;:&quot;07 Nitrogen&quot;,&quot;layout&quot;:{&quot;sizeRatio&quot;:{&quot;x&quot;:0.88,&quot;y&quot;:0.88},&quot;keepAspectRatio&quot;:true},&quot;opacity&quot;:1,&quot;path&quot;:{&quot;type&quot;:&quot;ELLIPSE&quot;,&quot;size&quot;:{&quot;x&quot;:24.111870614395535,&quot;y&quot;:24.111870614395535}},&quot;pathStyles&quot;:[{&quot;type&quot;:&quot;FILL&quot;,&quot;fillStyle&quot;:&quot;rgba(223, 237, 250, 1)&quot;},{&quot;type&quot;:&quot;STROKE&quot;,&quot;strokeStyle&quot;:&quot;rgba(45, 95, 138, 1)&quot;,&quot;lineWidth&quot;:1.162017860934725,&quot;lineJoin&quot;:&quot;round&quot;}],&quot;isLocked&quot;:false,&quot;parent&quot;:{&quot;type&quot;:&quot;CHILD&quot;,&quot;parentId&quot;:&quot;eb4b8633-4bd1-4129-b533-b16baa088468&quot;,&quot;order&quot;:&quot;999998&quot;},&quot;source&quot;:{&quot;id&quot;:&quot;5edaae91ef788900aacb043f&quot;,&quot;type&quot;:&quot;ASSETS&quot;},&quot;isPremium&quot;:false},&quot;bc5c346d-84b2-4154-a69f-ef2ff166cc42&quot;:{&quot;type&quot;:&quot;FIGURE_OBJECT&quot;,&quot;id&quot;:&quot;bc5c346d-84b2-4154-a69f-ef2ff166cc42&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3,23,23,1)&quot;,&quot;fontWeight&quot;:&quot;normal&quot;,&quot;fontStyle&quot;:&quot;normal&quot;,&quot;decoration&quot;:&quot;none&quot;,&quot;script&quot;:&quot;none&quot;},&quot;range&quot;:[0,1]}],&quot;text&quot;:&quot;Se&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2c2a114a-b751-4691-bef1-8d1c457fd458&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23.xml><?xml version="1.0" encoding="utf-8"?>
<p:tagLst xmlns:p="http://schemas.openxmlformats.org/presentationml/2006/main">
  <p:tag name="ID" val="6992e2ea287528204f36f9fe"/>
  <p:tag name="FIGURESLIDEID" val="eb4b8633-4bd1-4129-b533-b16baa088468"/>
  <p:tag name="SELECTIONIDS" val="3a0b47d1-e7c9-4a47-a997-154db95b5a9a"/>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3a0b47d1-e7c9-4a47-a997-154db95b5a9a&quot;:{&quot;relativeTransform&quot;:{&quot;translate&quot;:{&quot;x&quot;:-113.83816393619627,&quot;y&quot;:-99.36486237692445},&quot;rotate&quot;:-2.4492935982947064e-16,&quot;skewX&quot;:0,&quot;scale&quot;:{&quot;x&quot;:1,&quot;y&quot;:1}},&quot;type&quot;:&quot;FIGURE_OBJECT&quot;,&quot;id&quot;:&quot;3a0b47d1-e7c9-4a47-a997-154db95b5a9a&quot;,&quot;name&quot;:&quot;26 Iron&quot;,&quot;displayName&quot;:&quot;26 Iron&quot;,&quot;layout&quot;:{&quot;sizeRatio&quot;:{&quot;x&quot;:0.88,&quot;y&quot;:0.88},&quot;keepAspectRatio&quot;:true},&quot;opacity&quot;:1,&quot;path&quot;:{&quot;type&quot;:&quot;ELLIPSE&quot;,&quot;size&quot;:{&quot;x&quot;:24.468005095054703,&quot;y&quot;:24.468005095054703}},&quot;pathStyles&quot;:[{&quot;type&quot;:&quot;FILL&quot;,&quot;fillStyle&quot;:&quot;rgba(189,87,54,1)&quot;},{&quot;type&quot;:&quot;STROKE&quot;,&quot;strokeStyle&quot;:&quot;rgba(107, 21, 25, 1)&quot;,&quot;lineWidth&quot;:0,&quot;lineJoin&quot;:&quot;round&quot;,&quot;dashArray&quot;:[0]}],&quot;isLocked&quot;:false,&quot;parent&quot;:{&quot;type&quot;:&quot;CHILD&quot;,&quot;parentId&quot;:&quot;eb4b8633-4bd1-4129-b533-b16baa088468&quot;,&quot;order&quot;:&quot;9999985&quot;},&quot;source&quot;:{&quot;id&quot;:&quot;5edaacf291c6aa00ad06c406&quot;,&quot;type&quot;:&quot;ASSETS&quot;},&quot;isPremium&quot;:false},&quot;0e9c52bf-8496-42c5-a295-073b2aa59571&quot;:{&quot;type&quot;:&quot;FIGURE_OBJECT&quot;,&quot;id&quot;:&quot;0e9c52bf-8496-42c5-a295-073b2aa59571&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57793032998796,&quot;color&quot;:&quot;rgba(255,255,255,1)&quot;,&quot;fontWeight&quot;:&quot;normal&quot;,&quot;fontStyle&quot;:&quot;normal&quot;,&quot;decoration&quot;:&quot;none&quot;,&quot;script&quot;:&quot;none&quot;},&quot;range&quot;:[0,1]}],&quot;text&quot;:&quot;Tl&quot;}],&quot;verticalAlign&quot;:&quot;TOP&quot;,&quot;_lastCaretLocation&quot;:{&quot;lineIndex&quot;:0,&quot;runIndex&quot;:-1,&quot;charIndex&quot;:-1,&quot;endOfLine&quot;:true}},&quot;size&quot;:{&quot;x&quot;:21.531844483648143,&quot;y&quot;:14.904625661310586},&quot;targetSize&quot;:{&quot;x&quot;:21.531844483648143,&quot;y&quot;:2},&quot;format&quot;:&quot;BETTER_TEXT&quot;},&quot;parent&quot;:{&quot;type&quot;:&quot;CHILD&quot;,&quot;parentId&quot;:&quot;3a0b47d1-e7c9-4a47-a997-154db95b5a9a&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24.xml><?xml version="1.0" encoding="utf-8"?>
<p:tagLst xmlns:p="http://schemas.openxmlformats.org/presentationml/2006/main">
  <p:tag name="ID" val="6992e2ea287528204f36f9fe"/>
  <p:tag name="FIGURESLIDEID" val="eb4b8633-4bd1-4129-b533-b16baa088468"/>
  <p:tag name="SELECTIONIDS" val="e86b9c3f-2947-4cfb-9a00-e12f41b893ea"/>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e86b9c3f-2947-4cfb-9a00-e12f41b893ea&quot;:{&quot;relativeTransform&quot;:{&quot;translate&quot;:{&quot;x&quot;:-89.22225329204143,&quot;y&quot;:-135.43313347905138},&quot;rotate&quot;:-2.4492935982947064e-16,&quot;skewX&quot;:0,&quot;scale&quot;:{&quot;x&quot;:1,&quot;y&quot;:1}},&quot;type&quot;:&quot;FIGURE_OBJECT&quot;,&quot;id&quot;:&quot;e86b9c3f-2947-4cfb-9a00-e12f41b893ea&quot;,&quot;name&quot;:&quot;20 Calcium&quot;,&quot;displayName&quot;:&quot;20 Calcium&quot;,&quot;layout&quot;:{&quot;sizeRatio&quot;:{&quot;x&quot;:0.88,&quot;y&quot;:0.88},&quot;keepAspectRatio&quot;:true},&quot;opacity&quot;:1,&quot;path&quot;:{&quot;type&quot;:&quot;ELLIPSE&quot;,&quot;size&quot;:{&quot;x&quot;:24.762800337163803,&quot;y&quot;:24.762800337163803}},&quot;pathStyles&quot;:[{&quot;type&quot;:&quot;FILL&quot;,&quot;fillStyle&quot;:&quot;rgba(23, 115, 11, 1)&quot;},{&quot;type&quot;:&quot;STROKE&quot;,&quot;strokeStyle&quot;:&quot;rgba(5, 39, 0, 1)&quot;,&quot;lineWidth&quot;:0,&quot;lineJoin&quot;:&quot;round&quot;,&quot;dashArray&quot;:[0]}],&quot;isLocked&quot;:false,&quot;parent&quot;:{&quot;type&quot;:&quot;CHILD&quot;,&quot;parentId&quot;:&quot;eb4b8633-4bd1-4129-b533-b16baa088468&quot;,&quot;order&quot;:&quot;999999&quot;},&quot;source&quot;:{&quot;id&quot;:&quot;64021200bc874b4274285578&quot;,&quot;type&quot;:&quot;ASSETS&quot;},&quot;isPremium&quot;:false},&quot;e85f5f82-f7fd-4572-8eea-e855cdd364be&quot;:{&quot;type&quot;:&quot;FIGURE_OBJECT&quot;,&quot;id&quot;:&quot;e85f5f82-f7fd-4572-8eea-e855cdd364be&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729471659264924,&quot;color&quot;:&quot;rgba(255,255,255,1)&quot;,&quot;fontWeight&quot;:&quot;normal&quot;,&quot;fontStyle&quot;:&quot;normal&quot;,&quot;decoration&quot;:&quot;none&quot;,&quot;script&quot;:&quot;none&quot;},&quot;range&quot;:[0,1]}],&quot;text&quot;:&quot;Ni&quot;}],&quot;verticalAlign&quot;:&quot;TOP&quot;,&quot;_lastCaretLocation&quot;:{&quot;lineIndex&quot;:0,&quot;runIndex&quot;:-1,&quot;charIndex&quot;:-1,&quot;endOfLine&quot;:true}},&quot;size&quot;:{&quot;x&quot;:21.79126429670415,&quot;y&quot;:15},&quot;targetSize&quot;:{&quot;x&quot;:21.79126429670415,&quot;y&quot;:2},&quot;format&quot;:&quot;BETTER_TEXT&quot;},&quot;parent&quot;:{&quot;type&quot;:&quot;CHILD&quot;,&quot;parentId&quot;:&quot;e86b9c3f-2947-4cfb-9a00-e12f41b893ea&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25.xml><?xml version="1.0" encoding="utf-8"?>
<p:tagLst xmlns:p="http://schemas.openxmlformats.org/presentationml/2006/main">
  <p:tag name="ID" val="6992e2ea287528204f36f9fe"/>
  <p:tag name="FIGURESLIDEID" val="eb4b8633-4bd1-4129-b533-b16baa088468"/>
  <p:tag name="SELECTIONIDS" val="193279b6-fbc2-4203-933f-beb8307f45cf"/>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193279b6-fbc2-4203-933f-beb8307f45cf&quot;:{&quot;relativeTransform&quot;:{&quot;translate&quot;:{&quot;x&quot;:-129.3889342845464,&quot;y&quot;:-135.68891018820528},&quot;rotate&quot;:-2.4492935982947064e-16,&quot;skewX&quot;:0,&quot;scale&quot;:{&quot;x&quot;:1,&quot;y&quot;:1}},&quot;type&quot;:&quot;FIGURE_OBJECT&quot;,&quot;id&quot;:&quot;193279b6-fbc2-4203-933f-beb8307f45cf&quot;,&quot;name&quot;:&quot;26 Iron&quot;,&quot;displayName&quot;:&quot;26 Iron&quot;,&quot;layout&quot;:{&quot;sizeRatio&quot;:{&quot;x&quot;:0.88,&quot;y&quot;:0.88},&quot;keepAspectRatio&quot;:true},&quot;opacity&quot;:1,&quot;path&quot;:{&quot;type&quot;:&quot;ELLIPSE&quot;,&quot;size&quot;:{&quot;x&quot;:24.111870614395535,&quot;y&quot;:24.111870614395535}},&quot;pathStyles&quot;:[{&quot;type&quot;:&quot;FILL&quot;,&quot;fillStyle&quot;:&quot;rgb(184, 127, 109)&quot;},{&quot;type&quot;:&quot;STROKE&quot;,&quot;strokeStyle&quot;:&quot;rgba(107, 21, 25, 1)&quot;,&quot;lineWidth&quot;:1.162017860934725,&quot;lineJoin&quot;:&quot;round&quot;}],&quot;isLocked&quot;:false,&quot;parent&quot;:{&quot;type&quot;:&quot;CHILD&quot;,&quot;parentId&quot;:&quot;eb4b8633-4bd1-4129-b533-b16baa088468&quot;,&quot;order&quot;:&quot;9999995&quot;},&quot;source&quot;:{&quot;id&quot;:&quot;5edaacf291c6aa00ad06c406&quot;,&quot;type&quot;:&quot;ASSETS&quot;},&quot;isPremium&quot;:false},&quot;765e1cbb-247e-4c8f-8697-119dfede3ce0&quot;:{&quot;type&quot;:&quot;FIGURE_OBJECT&quot;,&quot;id&quot;:&quot;765e1cbb-247e-4c8f-8697-119dfede3ce0&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o&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193279b6-fbc2-4203-933f-beb8307f45cf&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26.xml><?xml version="1.0" encoding="utf-8"?>
<p:tagLst xmlns:p="http://schemas.openxmlformats.org/presentationml/2006/main">
  <p:tag name="ID" val="6992e2ea287528204f36f9fe"/>
  <p:tag name="FIGURESLIDEID" val="eb4b8633-4bd1-4129-b533-b16baa088468"/>
  <p:tag name="SELECTIONIDS" val="35b5091d-4801-4dfc-b370-50439f9b8c14"/>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35b5091d-4801-4dfc-b370-50439f9b8c14&quot;:{&quot;relativeTransform&quot;:{&quot;translate&quot;:{&quot;x&quot;:-168.7305461603587,&quot;y&quot;:199.35611153900138},&quot;rotate&quot;:-2.4492935982947064e-16,&quot;skewX&quot;:0,&quot;scale&quot;:{&quot;x&quot;:1,&quot;y&quot;:1}},&quot;type&quot;:&quot;FIGURE_OBJECT&quot;,&quot;id&quot;:&quot;35b5091d-4801-4dfc-b370-50439f9b8c14&quot;,&quot;name&quot;:&quot;26 Iron&quot;,&quot;displayName&quot;:&quot;26 Iron&quot;,&quot;layout&quot;:{&quot;sizeRatio&quot;:{&quot;x&quot;:0.88,&quot;y&quot;:0.88},&quot;keepAspectRatio&quot;:true},&quot;opacity&quot;:1,&quot;path&quot;:{&quot;type&quot;:&quot;ELLIPSE&quot;,&quot;size&quot;:{&quot;x&quot;:24.468005095054703,&quot;y&quot;:24.468005095054703}},&quot;pathStyles&quot;:[{&quot;type&quot;:&quot;FILL&quot;,&quot;fillStyle&quot;:&quot;rgba(189,87,54,1)&quot;},{&quot;type&quot;:&quot;STROKE&quot;,&quot;strokeStyle&quot;:&quot;rgba(107, 21, 25, 1)&quot;,&quot;lineWidth&quot;:0,&quot;lineJoin&quot;:&quot;round&quot;,&quot;dashArray&quot;:[0]}],&quot;isLocked&quot;:false,&quot;parent&quot;:{&quot;type&quot;:&quot;CHILD&quot;,&quot;parentId&quot;:&quot;eb4b8633-4bd1-4129-b533-b16baa088468&quot;,&quot;order&quot;:&quot;99999955&quot;},&quot;source&quot;:{&quot;id&quot;:&quot;5edaacf291c6aa00ad06c406&quot;,&quot;type&quot;:&quot;ASSETS&quot;},&quot;isPremium&quot;:false},&quot;21a1e919-affb-406e-a8c4-30137908b475&quot;:{&quot;type&quot;:&quot;FIGURE_OBJECT&quot;,&quot;id&quot;:&quot;21a1e919-affb-406e-a8c4-30137908b475&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57793032998796,&quot;color&quot;:&quot;rgba(255,255,255,1)&quot;,&quot;fontWeight&quot;:&quot;normal&quot;,&quot;fontStyle&quot;:&quot;normal&quot;,&quot;decoration&quot;:&quot;none&quot;,&quot;script&quot;:&quot;none&quot;},&quot;range&quot;:[0,1]}],&quot;text&quot;:&quot;Tl&quot;}],&quot;verticalAlign&quot;:&quot;TOP&quot;,&quot;_lastCaretLocation&quot;:{&quot;lineIndex&quot;:0,&quot;runIndex&quot;:-1,&quot;charIndex&quot;:-1,&quot;endOfLine&quot;:true}},&quot;size&quot;:{&quot;x&quot;:21.531844483648143,&quot;y&quot;:14.904625661310586},&quot;targetSize&quot;:{&quot;x&quot;:21.531844483648143,&quot;y&quot;:2},&quot;format&quot;:&quot;BETTER_TEXT&quot;},&quot;parent&quot;:{&quot;type&quot;:&quot;CHILD&quot;,&quot;parentId&quot;:&quot;35b5091d-4801-4dfc-b370-50439f9b8c14&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27.xml><?xml version="1.0" encoding="utf-8"?>
<p:tagLst xmlns:p="http://schemas.openxmlformats.org/presentationml/2006/main">
  <p:tag name="ID" val="6992e2ea287528204f36f9fe"/>
  <p:tag name="FIGURESLIDEID" val="eb4b8633-4bd1-4129-b533-b16baa088468"/>
  <p:tag name="SELECTIONIDS" val="21e77839-3373-492b-bda5-6f331c699705"/>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21e77839-3373-492b-bda5-6f331c699705&quot;:{&quot;relativeTransform&quot;:{&quot;translate&quot;:{&quot;x&quot;:-193.60243373032722,&quot;y&quot;:169.45060631966535},&quot;rotate&quot;:-2.4492935982947064e-16,&quot;skewX&quot;:0,&quot;scale&quot;:{&quot;x&quot;:1,&quot;y&quot;:1}},&quot;type&quot;:&quot;FIGURE_OBJECT&quot;,&quot;id&quot;:&quot;21e77839-3373-492b-bda5-6f331c699705&quot;,&quot;name&quot;:&quot;11 Sodium&quot;,&quot;displayName&quot;:&quot;11 Sodium&quot;,&quot;layout&quot;:{&quot;sizeRatio&quot;:{&quot;x&quot;:0.88,&quot;y&quot;:0.88},&quot;keepAspectRatio&quot;:true},&quot;opacity&quot;:1,&quot;path&quot;:{&quot;type&quot;:&quot;ELLIPSE&quot;,&quot;size&quot;:{&quot;x&quot;:24.111870614395535,&quot;y&quot;:24.111870614395535}},&quot;pathStyles&quot;:[{&quot;type&quot;:&quot;FILL&quot;,&quot;fillStyle&quot;:&quot;rgb(174, 103, 169)&quot;},{&quot;type&quot;:&quot;STROKE&quot;,&quot;strokeStyle&quot;:&quot;rgba(40,19,60,1)&quot;,&quot;lineWidth&quot;:1.162017860934725,&quot;lineJoin&quot;:&quot;round&quot;}],&quot;isLocked&quot;:false,&quot;parent&quot;:{&quot;type&quot;:&quot;CHILD&quot;,&quot;parentId&quot;:&quot;eb4b8633-4bd1-4129-b533-b16baa088468&quot;,&quot;order&quot;:&quot;9999996&quot;},&quot;source&quot;:{&quot;id&quot;:&quot;5edaae108d5a3a00ac9329a9&quot;,&quot;type&quot;:&quot;ASSETS&quot;},&quot;isPremium&quot;:false},&quot;d8a9a5e7-66cd-4d68-80f3-0789c4e76072&quot;:{&quot;type&quot;:&quot;FIGURE_OBJECT&quot;,&quot;id&quot;:&quot;d8a9a5e7-66cd-4d68-80f3-0789c4e76072&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a&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21e77839-3373-492b-bda5-6f331c699705&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28.xml><?xml version="1.0" encoding="utf-8"?>
<p:tagLst xmlns:p="http://schemas.openxmlformats.org/presentationml/2006/main">
  <p:tag name="ID" val="6992e2ea287528204f36f9fe"/>
  <p:tag name="FIGURESLIDEID" val="eb4b8633-4bd1-4129-b533-b16baa088468"/>
  <p:tag name="SELECTIONIDS" val="83758839-b6fd-4f9c-bfa7-fbfb217fec90"/>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83758839-b6fd-4f9c-bfa7-fbfb217fec90&quot;:{&quot;relativeTransform&quot;:{&quot;translate&quot;:{&quot;x&quot;:-149.61651549377257,&quot;y&quot;:165.67936131826394},&quot;rotate&quot;:-2.4492935982947064e-16,&quot;skewX&quot;:0,&quot;scale&quot;:{&quot;x&quot;:1,&quot;y&quot;:1}},&quot;type&quot;:&quot;FIGURE_OBJECT&quot;,&quot;id&quot;:&quot;83758839-b6fd-4f9c-bfa7-fbfb217fec90&quot;,&quot;name&quot;:&quot;07 Nitrogen&quot;,&quot;displayName&quot;:&quot;07 Nitrogen&quot;,&quot;layout&quot;:{&quot;sizeRatio&quot;:{&quot;x&quot;:0.88,&quot;y&quot;:0.88},&quot;keepAspectRatio&quot;:true},&quot;opacity&quot;:1,&quot;path&quot;:{&quot;type&quot;:&quot;ELLIPSE&quot;,&quot;size&quot;:{&quot;x&quot;:24.111870614395535,&quot;y&quot;:24.111870614395535}},&quot;pathStyles&quot;:[{&quot;type&quot;:&quot;FILL&quot;,&quot;fillStyle&quot;:&quot;rgb(122, 168, 228)&quot;},{&quot;type&quot;:&quot;STROKE&quot;,&quot;strokeStyle&quot;:&quot;rgb(19, 54, 122)&quot;,&quot;lineWidth&quot;:1.162017860934725,&quot;lineJoin&quot;:&quot;round&quot;}],&quot;isLocked&quot;:false,&quot;parent&quot;:{&quot;type&quot;:&quot;CHILD&quot;,&quot;parentId&quot;:&quot;eb4b8633-4bd1-4129-b533-b16baa088468&quot;,&quot;order&quot;:&quot;9999997&quot;},&quot;source&quot;:{&quot;id&quot;:&quot;5edaae91ef788900aacb043f&quot;,&quot;type&quot;:&quot;ASSETS&quot;},&quot;isPremium&quot;:false},&quot;fb8768a0-d53e-453c-8252-9d0fd03c319b&quot;:{&quot;type&quot;:&quot;FIGURE_OBJECT&quot;,&quot;id&quot;:&quot;fb8768a0-d53e-453c-8252-9d0fd03c319b&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Mg&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83758839-b6fd-4f9c-bfa7-fbfb217fec90&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29.xml><?xml version="1.0" encoding="utf-8"?>
<p:tagLst xmlns:p="http://schemas.openxmlformats.org/presentationml/2006/main">
  <p:tag name="ID" val="6992e2ea287528204f36f9fe"/>
  <p:tag name="FIGURESLIDEID" val="eb4b8633-4bd1-4129-b533-b16baa088468"/>
  <p:tag name="SELECTIONIDS" val="fd61ae77-141a-43de-af1e-073603271c86"/>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fd61ae77-141a-43de-af1e-073603271c86&quot;:{&quot;relativeTransform&quot;:{&quot;translate&quot;:{&quot;x&quot;:-207.4566405276139,&quot;y&quot;:198.95257102178522},&quot;rotate&quot;:-2.4492935982947064e-16,&quot;skewX&quot;:0,&quot;scale&quot;:{&quot;x&quot;:1,&quot;y&quot;:1}},&quot;type&quot;:&quot;FIGURE_OBJECT&quot;,&quot;id&quot;:&quot;fd61ae77-141a-43de-af1e-073603271c86&quot;,&quot;name&quot;:&quot;26 Iron&quot;,&quot;displayName&quot;:&quot;26 Iron&quot;,&quot;layout&quot;:{&quot;sizeRatio&quot;:{&quot;x&quot;:0.88,&quot;y&quot;:0.88},&quot;keepAspectRatio&quot;:true},&quot;opacity&quot;:1,&quot;path&quot;:{&quot;type&quot;:&quot;ELLIPSE&quot;,&quot;size&quot;:{&quot;x&quot;:24.111870614395535,&quot;y&quot;:24.111870614395535}},&quot;pathStyles&quot;:[{&quot;type&quot;:&quot;FILL&quot;,&quot;fillStyle&quot;:&quot;rgb(184, 179, 109)&quot;},{&quot;type&quot;:&quot;STROKE&quot;,&quot;strokeStyle&quot;:&quot;rgba(107, 21, 25, 1)&quot;,&quot;lineWidth&quot;:1.162017860934725,&quot;lineJoin&quot;:&quot;round&quot;}],&quot;isLocked&quot;:false,&quot;parent&quot;:{&quot;type&quot;:&quot;CHILD&quot;,&quot;parentId&quot;:&quot;eb4b8633-4bd1-4129-b533-b16baa088468&quot;,&quot;order&quot;:&quot;9999998&quot;},&quot;source&quot;:{&quot;id&quot;:&quot;5edaacf291c6aa00ad06c406&quot;,&quot;type&quot;:&quot;ASSETS&quot;},&quot;isPremium&quot;:false},&quot;5a87a3fc-3023-4cb6-bfc0-31d267655f8b&quot;:{&quot;type&quot;:&quot;FIGURE_OBJECT&quot;,&quot;id&quot;:&quot;5a87a3fc-3023-4cb6-bfc0-31d267655f8b&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u&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fd61ae77-141a-43de-af1e-073603271c86&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3.xml><?xml version="1.0" encoding="utf-8"?>
<p:tagLst xmlns:p="http://schemas.openxmlformats.org/presentationml/2006/main">
  <p:tag name="ID" val="69fdb7813277786688e4a269"/>
  <p:tag name="FIGURESLIDEID" val="37a3f626-7eda-4775-9960-0ed968cc6ad8"/>
  <p:tag name="SELECTIONIDS" val="1319503c-0533-4709-b6e4-9b1a4dfb181f"/>
  <p:tag name="TRANSPARENTBACKGROUND" val="true"/>
  <p:tag name="VERSION" val="1778235509404"/>
  <p:tag name="TITLE" val="Untitled"/>
  <p:tag name="CREATORNAME" val="Gisane Khachatryan"/>
  <p:tag name="DATEINSERTED" val="1778235510470"/>
  <p:tag name="DPI" val="300"/>
  <p:tag name="BIOJSON" val="{&quot;id&quot;:&quot;2152bf27-dd1a-4df8-8b50-90f3084c2ac0&quot;,&quot;objects&quot;:{&quot;1319503c-0533-4709-b6e4-9b1a4dfb181f&quot;:{&quot;type&quot;:&quot;FIGURE_OBJECT&quot;,&quot;id&quot;:&quot;1319503c-0533-4709-b6e4-9b1a4dfb181f&quot;,&quot;name&quot;:&quot;Chromosome (single, with telomeres 2)&quot;,&quot;relativeTransform&quot;:{&quot;translate&quot;:{&quot;x&quot;:290.9220476987079,&quot;y&quot;:-228.9841703153632},&quot;rotate&quot;:0,&quot;skewX&quot;:0,&quot;scale&quot;:{&quot;x&quot;:0.535564285130587,&quot;y&quot;:0.535564285130587}},&quot;opacity&quot;:1,&quot;image&quot;:{&quot;url&quot;:&quot;https://res.cloudinary.com/dlcjuc3ej/image/upload/v1544562571/vdtvoqipgu35qolphsrw.svg#/keystone/api/icons/5c1027a2a2af261200a2cb2d/chromosome-single-with-telomeres-2.svg&quot;,&quot;size&quot;:{&quot;x&quot;:100,&quot;y&quot;:535},&quot;isPremium&quot;:false},&quot;source&quot;:{&quot;id&quot;:&quot;5c102768388c0a1200aac516&quot;,&quot;type&quot;:&quot;ASSETS&quot;},&quot;pathStyles&quot;:[{&quot;type&quot;:&quot;FILL&quot;,&quot;fillStyle&quot;:&quot;rgb(0,0,0)&quot;}],&quot;isLocked&quot;:false,&quot;parent&quot;:{&quot;type&quot;:&quot;CHILD&quot;,&quot;parentId&quot;:&quot;37a3f626-7eda-4775-9960-0ed968cc6ad8&quot;,&quot;order&quot;:&quot;03&quot;}},&quot;7f8eb7d6-4332-43c5-99f1-062e75fbce1e&quot;:{&quot;type&quot;:&quot;FIGURE_OBJECT&quot;,&quot;id&quot;:&quot;7f8eb7d6-4332-43c5-99f1-062e75fbce1e&quot;,&quot;relativeTransform&quot;:{&quot;translate&quot;:{&quot;x&quot;:0,&quot;y&quot;:184.69},&quot;rotate&quot;:0,&quot;skewX&quot;:0,&quot;scale&quot;:{&quot;x&quot;:1,&quot;y&quot;:0.31}},&quot;opacity&quot;:1,&quot;path&quot;:{&quot;type&quot;:&quot;RECT&quot;,&quot;size&quot;:{&quot;x&quot;:100,&quot;y&quot;:535}},&quot;pathStyles&quot;:[{&quot;type&quot;:&quot;FILL&quot;,&quot;fillStyle&quot;:&quot;#fff&quot;}],&quot;isFrozen&quot;:true,&quot;isLocked&quot;:false,&quot;parent&quot;:{&quot;type&quot;:&quot;CROP&quot;,&quot;parentId&quot;:&quot;1319503c-0533-4709-b6e4-9b1a4dfb181f&quot;,&quot;order&quot;:&quot;5&quot;}},&quot;37a3f626-7eda-4775-9960-0ed968cc6ad8&quot;:{&quot;id&quot;:&quot;37a3f626-7eda-4775-9960-0ed968cc6ad8&quot;,&quot;type&quot;:&quot;FIGURE_OBJECT&quot;,&quot;document&quot;:{&quot;type&quot;:&quot;FIGURE&quot;,&quot;canvasType&quot;:&quot;FIGURE&quot;,&quot;units&quot;:&quot;px&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30.xml><?xml version="1.0" encoding="utf-8"?>
<p:tagLst xmlns:p="http://schemas.openxmlformats.org/presentationml/2006/main">
  <p:tag name="ID" val="6992e2ea287528204f36f9fe"/>
  <p:tag name="FIGURESLIDEID" val="eb4b8633-4bd1-4129-b533-b16baa088468"/>
  <p:tag name="SELECTIONIDS" val="4d902000-3341-4c66-9530-f3319f71d892"/>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4d902000-3341-4c66-9530-f3319f71d892&quot;:{&quot;relativeTransform&quot;:{&quot;translate&quot;:{&quot;x&quot;:-23.716188268231633,&quot;y&quot;:37.45638561429913},&quot;rotate&quot;:-2.4492935982947064e-16,&quot;skewX&quot;:0,&quot;scale&quot;:{&quot;x&quot;:1,&quot;y&quot;:1}},&quot;type&quot;:&quot;FIGURE_OBJECT&quot;,&quot;id&quot;:&quot;4d902000-3341-4c66-9530-f3319f71d892&quot;,&quot;name&quot;:&quot;20 Calcium&quot;,&quot;displayName&quot;:&quot;20 Calcium&quot;,&quot;layout&quot;:{&quot;sizeRatio&quot;:{&quot;x&quot;:0.88,&quot;y&quot;:0.88},&quot;keepAspectRatio&quot;:true},&quot;opacity&quot;:1,&quot;path&quot;:{&quot;type&quot;:&quot;ELLIPSE&quot;,&quot;size&quot;:{&quot;x&quot;:24.762800337163803,&quot;y&quot;:24.762800337163803}},&quot;pathStyles&quot;:[{&quot;type&quot;:&quot;FILL&quot;,&quot;fillStyle&quot;:&quot;rgba(23, 115, 11, 1)&quot;},{&quot;type&quot;:&quot;STROKE&quot;,&quot;strokeStyle&quot;:&quot;rgba(5, 39, 0, 1)&quot;,&quot;lineWidth&quot;:0,&quot;lineJoin&quot;:&quot;round&quot;,&quot;dashArray&quot;:[0]}],&quot;isLocked&quot;:false,&quot;parent&quot;:{&quot;type&quot;:&quot;CHILD&quot;,&quot;parentId&quot;:&quot;eb4b8633-4bd1-4129-b533-b16baa088468&quot;,&quot;order&quot;:&quot;99999991&quot;},&quot;source&quot;:{&quot;id&quot;:&quot;64021200bc874b4274285578&quot;,&quot;type&quot;:&quot;ASSETS&quot;},&quot;isPremium&quot;:false},&quot;89adb1ed-0841-460c-9728-6a583a602c7d&quot;:{&quot;type&quot;:&quot;FIGURE_OBJECT&quot;,&quot;id&quot;:&quot;89adb1ed-0841-460c-9728-6a583a602c7d&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729471659264924,&quot;color&quot;:&quot;rgba(255,255,255,1)&quot;,&quot;fontWeight&quot;:&quot;normal&quot;,&quot;fontStyle&quot;:&quot;normal&quot;,&quot;decoration&quot;:&quot;none&quot;,&quot;script&quot;:&quot;none&quot;},&quot;range&quot;:[0,1]}],&quot;text&quot;:&quot;Ni&quot;}],&quot;verticalAlign&quot;:&quot;TOP&quot;,&quot;_lastCaretLocation&quot;:{&quot;lineIndex&quot;:0,&quot;runIndex&quot;:-1,&quot;charIndex&quot;:-1,&quot;endOfLine&quot;:true}},&quot;size&quot;:{&quot;x&quot;:21.79126429670415,&quot;y&quot;:15},&quot;targetSize&quot;:{&quot;x&quot;:21.79126429670415,&quot;y&quot;:2},&quot;format&quot;:&quot;BETTER_TEXT&quot;},&quot;parent&quot;:{&quot;type&quot;:&quot;CHILD&quot;,&quot;parentId&quot;:&quot;4d902000-3341-4c66-9530-f3319f71d892&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31.xml><?xml version="1.0" encoding="utf-8"?>
<p:tagLst xmlns:p="http://schemas.openxmlformats.org/presentationml/2006/main">
  <p:tag name="ID" val="6992e2ea287528204f36f9fe"/>
  <p:tag name="FIGURESLIDEID" val="eb4b8633-4bd1-4129-b533-b16baa088468"/>
  <p:tag name="SELECTIONIDS" val="e743727c-28b8-44b5-bf7d-63a4a9abd648"/>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e743727c-28b8-44b5-bf7d-63a4a9abd648&quot;:{&quot;relativeTransform&quot;:{&quot;translate&quot;:{&quot;x&quot;:-48.734949445318236,&quot;y&quot;:7.699442181714062},&quot;rotate&quot;:-2.4492935982947064e-16,&quot;skewX&quot;:0,&quot;scale&quot;:{&quot;x&quot;:1,&quot;y&quot;:1}},&quot;type&quot;:&quot;FIGURE_OBJECT&quot;,&quot;id&quot;:&quot;e743727c-28b8-44b5-bf7d-63a4a9abd648&quot;,&quot;name&quot;:&quot;11 Sodium&quot;,&quot;displayName&quot;:&quot;11 Sodium&quot;,&quot;layout&quot;:{&quot;sizeRatio&quot;:{&quot;x&quot;:0.88,&quot;y&quot;:0.88},&quot;keepAspectRatio&quot;:true},&quot;opacity&quot;:1,&quot;path&quot;:{&quot;type&quot;:&quot;ELLIPSE&quot;,&quot;size&quot;:{&quot;x&quot;:24.111870614395535,&quot;y&quot;:24.111870614395535}},&quot;pathStyles&quot;:[{&quot;type&quot;:&quot;FILL&quot;,&quot;fillStyle&quot;:&quot;rgb(174, 103, 169)&quot;},{&quot;type&quot;:&quot;STROKE&quot;,&quot;strokeStyle&quot;:&quot;rgba(40,19,60,1)&quot;,&quot;lineWidth&quot;:1.162017860934725,&quot;lineJoin&quot;:&quot;round&quot;}],&quot;isLocked&quot;:false,&quot;parent&quot;:{&quot;type&quot;:&quot;CHILD&quot;,&quot;parentId&quot;:&quot;eb4b8633-4bd1-4129-b533-b16baa088468&quot;,&quot;order&quot;:&quot;99999992&quot;},&quot;source&quot;:{&quot;id&quot;:&quot;5edaae108d5a3a00ac9329a9&quot;,&quot;type&quot;:&quot;ASSETS&quot;},&quot;isPremium&quot;:false},&quot;f55685c4-327b-4853-9aab-7008d1b932bd&quot;:{&quot;type&quot;:&quot;FIGURE_OBJECT&quot;,&quot;id&quot;:&quot;f55685c4-327b-4853-9aab-7008d1b932bd&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a&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e743727c-28b8-44b5-bf7d-63a4a9abd648&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32.xml><?xml version="1.0" encoding="utf-8"?>
<p:tagLst xmlns:p="http://schemas.openxmlformats.org/presentationml/2006/main">
  <p:tag name="ID" val="6992e2ea287528204f36f9fe"/>
  <p:tag name="FIGURESLIDEID" val="eb4b8633-4bd1-4129-b533-b16baa088468"/>
  <p:tag name="SELECTIONIDS" val="379413a7-5d1a-4bce-8a7f-253f7fd5584b"/>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379413a7-5d1a-4bce-8a7f-253f7fd5584b&quot;:{&quot;relativeTransform&quot;:{&quot;translate&quot;:{&quot;x&quot;:-62.58915624260494,&quot;y&quot;:37.201406883833926},&quot;rotate&quot;:-2.4492935982947064e-16,&quot;skewX&quot;:0,&quot;scale&quot;:{&quot;x&quot;:1,&quot;y&quot;:1}},&quot;type&quot;:&quot;FIGURE_OBJECT&quot;,&quot;id&quot;:&quot;379413a7-5d1a-4bce-8a7f-253f7fd5584b&quot;,&quot;name&quot;:&quot;26 Iron&quot;,&quot;displayName&quot;:&quot;26 Iron&quot;,&quot;layout&quot;:{&quot;sizeRatio&quot;:{&quot;x&quot;:0.88,&quot;y&quot;:0.88},&quot;keepAspectRatio&quot;:true},&quot;opacity&quot;:1,&quot;path&quot;:{&quot;type&quot;:&quot;ELLIPSE&quot;,&quot;size&quot;:{&quot;x&quot;:24.111870614395535,&quot;y&quot;:24.111870614395535}},&quot;pathStyles&quot;:[{&quot;type&quot;:&quot;FILL&quot;,&quot;fillStyle&quot;:&quot;rgb(184, 179, 109)&quot;},{&quot;type&quot;:&quot;STROKE&quot;,&quot;strokeStyle&quot;:&quot;rgba(107, 21, 25, 1)&quot;,&quot;lineWidth&quot;:1.162017860934725,&quot;lineJoin&quot;:&quot;round&quot;}],&quot;isLocked&quot;:false,&quot;parent&quot;:{&quot;type&quot;:&quot;CHILD&quot;,&quot;parentId&quot;:&quot;eb4b8633-4bd1-4129-b533-b16baa088468&quot;,&quot;order&quot;:&quot;99999995&quot;},&quot;source&quot;:{&quot;id&quot;:&quot;5edaacf291c6aa00ad06c406&quot;,&quot;type&quot;:&quot;ASSETS&quot;},&quot;isPremium&quot;:false},&quot;90e21b21-25d7-49e2-b3e3-ce48e69e0316&quot;:{&quot;type&quot;:&quot;FIGURE_OBJECT&quot;,&quot;id&quot;:&quot;90e21b21-25d7-49e2-b3e3-ce48e69e0316&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u&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379413a7-5d1a-4bce-8a7f-253f7fd5584b&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33.xml><?xml version="1.0" encoding="utf-8"?>
<p:tagLst xmlns:p="http://schemas.openxmlformats.org/presentationml/2006/main">
  <p:tag name="ID" val="6992e2ea287528204f36f9fe"/>
  <p:tag name="FIGURESLIDEID" val="eb4b8633-4bd1-4129-b533-b16baa088468"/>
  <p:tag name="SELECTIONIDS" val="35f96383-1807-4c10-9e85-136172d7374d"/>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35f96383-1807-4c10-9e85-136172d7374d&quot;:{&quot;relativeTransform&quot;:{&quot;translate&quot;:{&quot;x&quot;:-56.93137843903201,&quot;y&quot;:70.37653891248189},&quot;rotate&quot;:-2.4492935982947064e-16,&quot;skewX&quot;:0,&quot;scale&quot;:{&quot;x&quot;:1,&quot;y&quot;:1}},&quot;type&quot;:&quot;FIGURE_OBJECT&quot;,&quot;id&quot;:&quot;35f96383-1807-4c10-9e85-136172d7374d&quot;,&quot;name&quot;:&quot;07 Nitrogen&quot;,&quot;displayName&quot;:&quot;07 Nitrogen&quot;,&quot;layout&quot;:{&quot;sizeRatio&quot;:{&quot;x&quot;:0.88,&quot;y&quot;:0.88},&quot;keepAspectRatio&quot;:true},&quot;opacity&quot;:1,&quot;path&quot;:{&quot;type&quot;:&quot;ELLIPSE&quot;,&quot;size&quot;:{&quot;x&quot;:24.111870614395535,&quot;y&quot;:24.111870614395535}},&quot;pathStyles&quot;:[{&quot;type&quot;:&quot;FILL&quot;,&quot;fillStyle&quot;:&quot;rgba(223, 237, 250, 1)&quot;},{&quot;type&quot;:&quot;STROKE&quot;,&quot;strokeStyle&quot;:&quot;rgba(45, 95, 138, 1)&quot;,&quot;lineWidth&quot;:1.162017860934725,&quot;lineJoin&quot;:&quot;round&quot;}],&quot;isLocked&quot;:false,&quot;parent&quot;:{&quot;type&quot;:&quot;CHILD&quot;,&quot;parentId&quot;:&quot;eb4b8633-4bd1-4129-b533-b16baa088468&quot;,&quot;order&quot;:&quot;99999997&quot;},&quot;source&quot;:{&quot;id&quot;:&quot;5edaae91ef788900aacb043f&quot;,&quot;type&quot;:&quot;ASSETS&quot;},&quot;isPremium&quot;:false},&quot;cba50889-82fe-4c8c-a396-ea7e7a70c20f&quot;:{&quot;type&quot;:&quot;FIGURE_OBJECT&quot;,&quot;id&quot;:&quot;cba50889-82fe-4c8c-a396-ea7e7a70c20f&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3,23,23,1)&quot;,&quot;fontWeight&quot;:&quot;normal&quot;,&quot;fontStyle&quot;:&quot;normal&quot;,&quot;decoration&quot;:&quot;none&quot;,&quot;script&quot;:&quot;none&quot;},&quot;range&quot;:[0,1]}],&quot;text&quot;:&quot;Se&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35f96383-1807-4c10-9e85-136172d7374d&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34.xml><?xml version="1.0" encoding="utf-8"?>
<p:tagLst xmlns:p="http://schemas.openxmlformats.org/presentationml/2006/main">
  <p:tag name="ID" val="6992e2ea287528204f36f9fe"/>
  <p:tag name="FIGURESLIDEID" val="eb4b8633-4bd1-4129-b533-b16baa088468"/>
  <p:tag name="SELECTIONIDS" val="9f3e2b9c-4450-43ae-9806-fe4ba4df8e96"/>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4d3a15fa-164b-41cb-be9f-17719d65f098&quot;:{&quot;id&quot;:&quot;4d3a15fa-164b-41cb-be9f-17719d65f098&quot;,&quot;type&quot;:&quot;FIGURE_OBJECT&quot;,&quot;relativeTransform&quot;:{&quot;translate&quot;:{&quot;x&quot;:-357.76816810200296,&quot;y&quot;:-0.0013461152839369106},&quot;rotate&quot;:0},&quot;text&quot;:{&quot;textData&quot;:{&quot;lineSpacing&quot;:&quot;normal&quot;,&quot;alignment&quot;:&quot;left&quot;,&quot;verticalAlign&quot;:&quot;TOP&quot;,&quot;lines&quot;:[{&quot;runs&quot;:[{&quot;style&quot;:{&quot;fontFamily&quot;:&quot;Roboto&quot;,&quot;fontSize&quot;:18.666666666666664,&quot;color&quot;:&quot;black&quot;,&quot;fontWeight&quot;:&quot;normal&quot;,&quot;fontStyle&quot;:&quot;italic&quot;,&quot;decoration&quot;:&quot;none&quot;},&quot;range&quot;:[0,4]}],&quot;text&quot;:&quot;RAD52&quot;}],&quot;_lastCaretLocation&quot;:{&quot;lineIndex&quot;:0,&quot;runIndex&quot;:-1,&quot;charIndex&quot;:-1,&quot;endOfLine&quot;:true}},&quot;format&quot;:&quot;BETTER_TEXT&quot;,&quot;size&quot;:{&quot;x&quot;:60.6632080078125,&quot;y&quot;:31.425364758698095},&quot;targetSize&quot;:{&quot;x&quot;:57.01680144329367,&quot;y&quot;:31.425364758698095}},&quot;parent&quot;:{&quot;type&quot;:&quot;CHILD&quot;,&quot;parentId&quot;:&quot;9f3e2b9c-4450-43ae-9806-fe4ba4df8e96&quot;,&quot;order&quot;:&quot;2&quot;}},&quot;bbd3853a-03c3-47be-80d0-bfc5a2df21bf&quot;:{&quot;type&quot;:&quot;FIGURE_OBJECT&quot;,&quot;id&quot;:&quot;bbd3853a-03c3-47be-80d0-bfc5a2df21bf&quot;,&quot;relativeTransform&quot;:{&quot;translate&quot;:{&quot;x&quot;:-350.5863274784524,&quot;y&quot;:-3.2456689113355672},&quot;rotate&quot;:0},&quot;opacity&quot;:1,&quot;path&quot;:{&quot;type&quot;:&quot;RECT&quot;,&quot;size&quot;:{&quot;x&quot;:79.11540155056122,&quot;y&quot;:35.91470258136928},&quot;cornerRounding&quot;:{&quot;type&quot;:&quot;ARC_LENGTH&quot;,&quot;global&quot;:7.853981633974483}},&quot;pathStyles&quot;:[{&quot;type&quot;:&quot;FILL&quot;,&quot;fillStyle&quot;:&quot;rgba(0,0,0,0)&quot;},{&quot;type&quot;:&quot;STROKE&quot;,&quot;strokeStyle&quot;:&quot;rgba(49,126,194,1)&quot;,&quot;lineWidth&quot;:2,&quot;lineJoin&quot;:&quot;round&quot;}],&quot;isLocked&quot;:false,&quot;parent&quot;:{&quot;type&quot;:&quot;CHILD&quot;,&quot;parentId&quot;:&quot;9f3e2b9c-4450-43ae-9806-fe4ba4df8e96&quot;,&quot;order&quot;:&quot;5&quot;}},&quot;9f3e2b9c-4450-43ae-9806-fe4ba4df8e96&quot;:{&quot;type&quot;:&quot;FIGURE_OBJECT&quot;,&quot;id&quot;:&quot;9f3e2b9c-4450-43ae-9806-fe4ba4df8e96&quot;,&quot;parent&quot;:{&quot;type&quot;:&quot;CHILD&quot;,&quot;parentId&quot;:&quot;eb4b8633-4bd1-4129-b533-b16baa088468&quot;,&quot;order&quot;:&quot;99999999&quot;},&quot;relativeTransform&quot;:{&quot;translate&quot;:{&quot;x&quot;:-12.193605439975016,&quot;y&quot;:-11.541675645342321},&quot;rotate&quot;:0}},&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35.xml><?xml version="1.0" encoding="utf-8"?>
<p:tagLst xmlns:p="http://schemas.openxmlformats.org/presentationml/2006/main">
  <p:tag name="ID" val="6992e2ea287528204f36f9fe"/>
  <p:tag name="FIGURESLIDEID" val="eb4b8633-4bd1-4129-b533-b16baa088468"/>
  <p:tag name="SELECTIONIDS" val="3b1e3984-2ec1-43f8-9b75-c01bb143a3f5"/>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3b1e3984-2ec1-43f8-9b75-c01bb143a3f5&quot;:{&quot;type&quot;:&quot;FIGURE_OBJECT&quot;,&quot;id&quot;:&quot;3b1e3984-2ec1-43f8-9b75-c01bb143a3f5&quot;,&quot;parent&quot;:{&quot;type&quot;:&quot;CHILD&quot;,&quot;parentId&quot;:&quot;eb4b8633-4bd1-4129-b533-b16baa088468&quot;,&quot;order&quot;:&quot;999999995&quot;},&quot;relativeTransform&quot;:{&quot;translate&quot;:{&quot;x&quot;:-12.189309339322023,&quot;y&quot;:48.34865058295422},&quot;rotate&quot;:0,&quot;skewX&quot;:0,&quot;scale&quot;:{&quot;x&quot;:1,&quot;y&quot;:1}}},&quot;31ac36bd-671f-4edb-b9ac-ad6f9d1148cd&quot;:{&quot;id&quot;:&quot;31ac36bd-671f-4edb-b9ac-ad6f9d1148cd&quot;,&quot;type&quot;:&quot;FIGURE_OBJECT&quot;,&quot;relativeTransform&quot;:{&quot;translate&quot;:{&quot;x&quot;:-357.3758011450373,&quot;y&quot;:-0.0010184811850280084},&quot;rotate&quot;:0},&quot;text&quot;:{&quot;textData&quot;:{&quot;lineSpacing&quot;:&quot;normal&quot;,&quot;alignment&quot;:&quot;left&quot;,&quot;verticalAlign&quot;:&quot;TOP&quot;,&quot;lines&quot;:[{&quot;runs&quot;:[{&quot;style&quot;:{&quot;fontFamily&quot;:&quot;Roboto&quot;,&quot;fontSize&quot;:18.666666666666664,&quot;color&quot;:&quot;black&quot;,&quot;fontWeight&quot;:&quot;normal&quot;,&quot;fontStyle&quot;:&quot;italic&quot;,&quot;decoration&quot;:&quot;none&quot;},&quot;range&quot;:[0,3]}],&quot;text&quot;:&quot;IPO7&quot;,&quot;baseStyle&quot;:{&quot;fontFamily&quot;:&quot;Roboto&quot;,&quot;fontSize&quot;:18.666666666666664,&quot;color&quot;:&quot;black&quot;,&quot;fontWeight&quot;:&quot;normal&quot;,&quot;fontStyle&quot;:&quot;italic&quot;,&quot;decoration&quot;:&quot;none&quot;,&quot;script&quot;:&quot;none&quot;}}],&quot;_lastCaretLocation&quot;:{&quot;lineIndex&quot;:0,&quot;runIndex&quot;:0,&quot;charIndex&quot;:3}},&quot;format&quot;:&quot;BETTER_TEXT&quot;,&quot;size&quot;:{&quot;x&quot;:58.089725240105906,&quot;y&quot;:31.425364758698095},&quot;targetSize&quot;:{&quot;x&quot;:58.089725240105906,&quot;y&quot;:31.425364758698095}},&quot;parent&quot;:{&quot;type&quot;:&quot;CHILD&quot;,&quot;parentId&quot;:&quot;3b1e3984-2ec1-43f8-9b75-c01bb143a3f5&quot;,&quot;order&quot;:&quot;2&quot;}},&quot;e520bd41-37c5-44de-af44-234507d0ae53&quot;:{&quot;type&quot;:&quot;FIGURE_OBJECT&quot;,&quot;id&quot;:&quot;e520bd41-37c5-44de-af44-234507d0ae53&quot;,&quot;relativeTransform&quot;:{&quot;translate&quot;:{&quot;x&quot;:-350.5908042661967,&quot;y&quot;:-3.2456689113355672},&quot;rotate&quot;:0},&quot;opacity&quot;:1,&quot;path&quot;:{&quot;type&quot;:&quot;RECT&quot;,&quot;size&quot;:{&quot;x&quot;:79.11641180918308,&quot;y&quot;:35.91470258136928},&quot;cornerRounding&quot;:{&quot;type&quot;:&quot;ARC_LENGTH&quot;,&quot;global&quot;:7.853981633974483}},&quot;pathStyles&quot;:[{&quot;type&quot;:&quot;FILL&quot;,&quot;fillStyle&quot;:&quot;rgba(0,0,0,0)&quot;},{&quot;type&quot;:&quot;STROKE&quot;,&quot;strokeStyle&quot;:&quot;rgba(49,126,194,1)&quot;,&quot;lineWidth&quot;:2,&quot;lineJoin&quot;:&quot;round&quot;}],&quot;isLocked&quot;:false,&quot;parent&quot;:{&quot;type&quot;:&quot;CHILD&quot;,&quot;parentId&quot;:&quot;3b1e3984-2ec1-43f8-9b75-c01bb143a3f5&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36.xml><?xml version="1.0" encoding="utf-8"?>
<p:tagLst xmlns:p="http://schemas.openxmlformats.org/presentationml/2006/main">
  <p:tag name="ID" val="6992e2ea287528204f36f9fe"/>
  <p:tag name="FIGURESLIDEID" val="eb4b8633-4bd1-4129-b533-b16baa088468"/>
  <p:tag name="SELECTIONIDS" val="aedefe6b-8519-401c-93d1-2cc120e3713f"/>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aedefe6b-8519-401c-93d1-2cc120e3713f&quot;:{&quot;type&quot;:&quot;FIGURE_OBJECT&quot;,&quot;id&quot;:&quot;aedefe6b-8519-401c-93d1-2cc120e3713f&quot;,&quot;parent&quot;:{&quot;type&quot;:&quot;CHILD&quot;,&quot;parentId&quot;:&quot;eb4b8633-4bd1-4129-b533-b16baa088468&quot;,&quot;order&quot;:&quot;999999997&quot;},&quot;relativeTransform&quot;:{&quot;translate&quot;:{&quot;x&quot;:-20.47116123159853,&quot;y&quot;:105.21609602733713},&quot;rotate&quot;:0}},&quot;3607a419-2d3f-4b90-8825-f768c95dcb42&quot;:{&quot;id&quot;:&quot;3607a419-2d3f-4b90-8825-f768c95dcb42&quot;,&quot;type&quot;:&quot;FIGURE_OBJECT&quot;,&quot;relativeTransform&quot;:{&quot;translate&quot;:{&quot;x&quot;:-344.0368175210332,&quot;y&quot;:-0.0006840080048107211},&quot;rotate&quot;:0},&quot;text&quot;:{&quot;textData&quot;:{&quot;lineSpacing&quot;:&quot;normal&quot;,&quot;alignment&quot;:&quot;left&quot;,&quot;verticalAlign&quot;:&quot;TOP&quot;,&quot;lines&quot;:[{&quot;runs&quot;:[{&quot;style&quot;:{&quot;fontFamily&quot;:&quot;Roboto&quot;,&quot;fontSize&quot;:18.666666666666664,&quot;color&quot;:&quot;black&quot;,&quot;fontWeight&quot;:&quot;normal&quot;,&quot;fontStyle&quot;:&quot;italic&quot;,&quot;decoration&quot;:&quot;none&quot;},&quot;range&quot;:[0,3]}],&quot;text&quot;:&quot;TERC&quot;}],&quot;_lastCaretLocation&quot;:{&quot;lineIndex&quot;:0,&quot;runIndex&quot;:-1,&quot;charIndex&quot;:-1,&quot;endOfLine&quot;:true}},&quot;format&quot;:&quot;BETTER_TEXT&quot;,&quot;size&quot;:{&quot;x&quot;:73.16928911202066,&quot;y&quot;:31.425364758698095},&quot;targetSize&quot;:{&quot;x&quot;:73.16928911202066,&quot;y&quot;:31.425364758698095}},&quot;parent&quot;:{&quot;type&quot;:&quot;CHILD&quot;,&quot;parentId&quot;:&quot;aedefe6b-8519-401c-93d1-2cc120e3713f&quot;,&quot;order&quot;:&quot;2&quot;}},&quot;215df071-051c-4f55-82d3-ef1b04aae394&quot;:{&quot;type&quot;:&quot;FIGURE_OBJECT&quot;,&quot;id&quot;:&quot;215df071-051c-4f55-82d3-ef1b04aae394&quot;,&quot;relativeTransform&quot;:{&quot;translate&quot;:{&quot;x&quot;:-340.6929132272416,&quot;y&quot;:-3.2456689113355672},&quot;rotate&quot;:0},&quot;opacity&quot;:1,&quot;path&quot;:{&quot;type&quot;:&quot;RECT&quot;,&quot;size&quot;:{&quot;x&quot;:76.88279468645382,&quot;y&quot;:35.91470258136928},&quot;cornerRounding&quot;:{&quot;type&quot;:&quot;ARC_LENGTH&quot;,&quot;global&quot;:7.853981633974483}},&quot;pathStyles&quot;:[{&quot;type&quot;:&quot;FILL&quot;,&quot;fillStyle&quot;:&quot;rgba(0,0,0,0)&quot;},{&quot;type&quot;:&quot;STROKE&quot;,&quot;strokeStyle&quot;:&quot;rgba(49,126,194,1)&quot;,&quot;lineWidth&quot;:2,&quot;lineJoin&quot;:&quot;round&quot;}],&quot;isLocked&quot;:false,&quot;parent&quot;:{&quot;type&quot;:&quot;CHILD&quot;,&quot;parentId&quot;:&quot;aedefe6b-8519-401c-93d1-2cc120e3713f&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37.xml><?xml version="1.0" encoding="utf-8"?>
<p:tagLst xmlns:p="http://schemas.openxmlformats.org/presentationml/2006/main">
  <p:tag name="ID" val="6992e2ea287528204f36f9fe"/>
  <p:tag name="FIGURESLIDEID" val="eb4b8633-4bd1-4129-b533-b16baa088468"/>
  <p:tag name="SELECTIONIDS" val="5af78144-0afa-481f-9a78-6d6fa7f24527"/>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5af78144-0afa-481f-9a78-6d6fa7f24527&quot;:{&quot;relativeTransform&quot;:{&quot;translate&quot;:{&quot;x&quot;:-291.75452007790875,&quot;y&quot;:38.78246376721603},&quot;rotate&quot;:-2.4492935982947064e-16,&quot;skewX&quot;:0,&quot;scale&quot;:{&quot;x&quot;:1,&quot;y&quot;:1}},&quot;type&quot;:&quot;FIGURE_OBJECT&quot;,&quot;id&quot;:&quot;5af78144-0afa-481f-9a78-6d6fa7f24527&quot;,&quot;name&quot;:&quot;11 Sodium&quot;,&quot;displayName&quot;:&quot;11 Sodium&quot;,&quot;layout&quot;:{&quot;sizeRatio&quot;:{&quot;x&quot;:0.88,&quot;y&quot;:0.88},&quot;keepAspectRatio&quot;:true},&quot;opacity&quot;:1,&quot;path&quot;:{&quot;type&quot;:&quot;ELLIPSE&quot;,&quot;size&quot;:{&quot;x&quot;:24.111870614395535,&quot;y&quot;:24.111870614395535}},&quot;pathStyles&quot;:[{&quot;type&quot;:&quot;FILL&quot;,&quot;fillStyle&quot;:&quot;rgb(174, 103, 169)&quot;},{&quot;type&quot;:&quot;STROKE&quot;,&quot;strokeStyle&quot;:&quot;rgba(40,19,60,1)&quot;,&quot;lineWidth&quot;:1.162017860934725,&quot;lineJoin&quot;:&quot;round&quot;}],&quot;isLocked&quot;:false,&quot;parent&quot;:{&quot;type&quot;:&quot;CHILD&quot;,&quot;parentId&quot;:&quot;eb4b8633-4bd1-4129-b533-b16baa088468&quot;,&quot;order&quot;:&quot;999999998&quot;},&quot;source&quot;:{&quot;id&quot;:&quot;5edaae108d5a3a00ac9329a9&quot;,&quot;type&quot;:&quot;ASSETS&quot;},&quot;isPremium&quot;:false},&quot;69a8fd53-fea6-4677-a0d8-18eadf18ef5b&quot;:{&quot;type&quot;:&quot;FIGURE_OBJECT&quot;,&quot;id&quot;:&quot;69a8fd53-fea6-4677-a0d8-18eadf18ef5b&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a&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5af78144-0afa-481f-9a78-6d6fa7f24527&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38.xml><?xml version="1.0" encoding="utf-8"?>
<p:tagLst xmlns:p="http://schemas.openxmlformats.org/presentationml/2006/main">
  <p:tag name="ID" val="6992e2ea287528204f36f9fe"/>
  <p:tag name="FIGURESLIDEID" val="eb4b8633-4bd1-4129-b533-b16baa088468"/>
  <p:tag name="SELECTIONIDS" val="50f21f37-8c3f-4773-ae2c-8152c888bbd2"/>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50f21f37-8c3f-4773-ae2c-8152c888bbd2&quot;:{&quot;relativeTransform&quot;:{&quot;translate&quot;:{&quot;x&quot;:-291.35154507316884,&quot;y&quot;:-13.675292696141188},&quot;rotate&quot;:-2.4492935982947064e-16,&quot;skewX&quot;:0,&quot;scale&quot;:{&quot;x&quot;:1,&quot;y&quot;:1}},&quot;type&quot;:&quot;FIGURE_OBJECT&quot;,&quot;id&quot;:&quot;50f21f37-8c3f-4773-ae2c-8152c888bbd2&quot;,&quot;name&quot;:&quot;26 Iron&quot;,&quot;displayName&quot;:&quot;26 Iron&quot;,&quot;layout&quot;:{&quot;sizeRatio&quot;:{&quot;x&quot;:0.88,&quot;y&quot;:0.88},&quot;keepAspectRatio&quot;:true},&quot;opacity&quot;:1,&quot;path&quot;:{&quot;type&quot;:&quot;ELLIPSE&quot;,&quot;size&quot;:{&quot;x&quot;:24.468005095054703,&quot;y&quot;:24.468005095054703}},&quot;pathStyles&quot;:[{&quot;type&quot;:&quot;FILL&quot;,&quot;fillStyle&quot;:&quot;rgba(189,87,54,1)&quot;},{&quot;type&quot;:&quot;STROKE&quot;,&quot;strokeStyle&quot;:&quot;rgba(107, 21, 25, 1)&quot;,&quot;lineWidth&quot;:0,&quot;lineJoin&quot;:&quot;round&quot;,&quot;dashArray&quot;:[0]}],&quot;isLocked&quot;:false,&quot;parent&quot;:{&quot;type&quot;:&quot;CHILD&quot;,&quot;parentId&quot;:&quot;eb4b8633-4bd1-4129-b533-b16baa088468&quot;,&quot;order&quot;:&quot;999999999&quot;},&quot;source&quot;:{&quot;id&quot;:&quot;5edaacf291c6aa00ad06c406&quot;,&quot;type&quot;:&quot;ASSETS&quot;},&quot;isPremium&quot;:false},&quot;ba171b5c-7d60-4029-8a55-0f4f44435cd3&quot;:{&quot;type&quot;:&quot;FIGURE_OBJECT&quot;,&quot;id&quot;:&quot;ba171b5c-7d60-4029-8a55-0f4f44435cd3&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57793032998796,&quot;color&quot;:&quot;rgba(255,255,255,1)&quot;,&quot;fontWeight&quot;:&quot;normal&quot;,&quot;fontStyle&quot;:&quot;normal&quot;,&quot;decoration&quot;:&quot;none&quot;,&quot;script&quot;:&quot;none&quot;},&quot;range&quot;:[0,1]}],&quot;text&quot;:&quot;Tl&quot;}],&quot;verticalAlign&quot;:&quot;TOP&quot;,&quot;_lastCaretLocation&quot;:{&quot;lineIndex&quot;:0,&quot;runIndex&quot;:-1,&quot;charIndex&quot;:-1,&quot;endOfLine&quot;:true}},&quot;size&quot;:{&quot;x&quot;:21.531844483648143,&quot;y&quot;:14.904625661310586},&quot;targetSize&quot;:{&quot;x&quot;:21.531844483648143,&quot;y&quot;:2},&quot;format&quot;:&quot;BETTER_TEXT&quot;},&quot;parent&quot;:{&quot;type&quot;:&quot;CHILD&quot;,&quot;parentId&quot;:&quot;50f21f37-8c3f-4773-ae2c-8152c888bbd2&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39.xml><?xml version="1.0" encoding="utf-8"?>
<p:tagLst xmlns:p="http://schemas.openxmlformats.org/presentationml/2006/main">
  <p:tag name="ID" val="6992e2ea287528204f36f9fe"/>
  <p:tag name="FIGURESLIDEID" val="eb4b8633-4bd1-4129-b533-b16baa088468"/>
  <p:tag name="SELECTIONIDS" val="20a9e68c-6e7d-422d-92f5-f48712ead0c8"/>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20a9e68c-6e7d-422d-92f5-f48712ead0c8&quot;:{&quot;relativeTransform&quot;:{&quot;translate&quot;:{&quot;x&quot;:-239.87403554154955,&quot;y&quot;:113.63857612703521},&quot;rotate&quot;:-2.4492935982947064e-16,&quot;skewX&quot;:0,&quot;scale&quot;:{&quot;x&quot;:1,&quot;y&quot;:1}},&quot;type&quot;:&quot;FIGURE_OBJECT&quot;,&quot;id&quot;:&quot;20a9e68c-6e7d-422d-92f5-f48712ead0c8&quot;,&quot;name&quot;:&quot;11 Sodium&quot;,&quot;displayName&quot;:&quot;11 Sodium&quot;,&quot;layout&quot;:{&quot;sizeRatio&quot;:{&quot;x&quot;:0.88,&quot;y&quot;:0.88},&quot;keepAspectRatio&quot;:true},&quot;opacity&quot;:1,&quot;path&quot;:{&quot;type&quot;:&quot;ELLIPSE&quot;,&quot;size&quot;:{&quot;x&quot;:24.468005095054703,&quot;y&quot;:24.468005095054703}},&quot;pathStyles&quot;:[{&quot;type&quot;:&quot;FILL&quot;,&quot;fillStyle&quot;:&quot;rgba(139,67,134,1)&quot;},{&quot;type&quot;:&quot;STROKE&quot;,&quot;strokeStyle&quot;:&quot;rgba(40,19,60,1)&quot;,&quot;lineWidth&quot;:0,&quot;lineJoin&quot;:&quot;round&quot;,&quot;dashArray&quot;:[0]}],&quot;isLocked&quot;:false,&quot;parent&quot;:{&quot;type&quot;:&quot;CHILD&quot;,&quot;parentId&quot;:&quot;eb4b8633-4bd1-4129-b533-b16baa088468&quot;,&quot;order&quot;:&quot;9999999991&quot;},&quot;source&quot;:{&quot;id&quot;:&quot;5edaae108d5a3a00ac9329a9&quot;,&quot;type&quot;:&quot;ASSETS&quot;},&quot;isPremium&quot;:false},&quot;66f3bf28-4f09-4521-b5e2-aa70a5edb2e4&quot;:{&quot;type&quot;:&quot;FIGURE_OBJECT&quot;,&quot;id&quot;:&quot;66f3bf28-4f09-4521-b5e2-aa70a5edb2e4&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57793032998796,&quot;color&quot;:&quot;rgba(255,255,255,1)&quot;,&quot;fontWeight&quot;:&quot;normal&quot;,&quot;fontStyle&quot;:&quot;normal&quot;,&quot;decoration&quot;:&quot;none&quot;,&quot;script&quot;:&quot;none&quot;},&quot;range&quot;:[0,1]}],&quot;text&quot;:&quot;Sb&quot;}],&quot;verticalAlign&quot;:&quot;TOP&quot;,&quot;_lastCaretLocation&quot;:{&quot;lineIndex&quot;:0,&quot;runIndex&quot;:-1,&quot;charIndex&quot;:-1,&quot;endOfLine&quot;:true}},&quot;size&quot;:{&quot;x&quot;:21.531844483648143,&quot;y&quot;:14.904625661310586},&quot;targetSize&quot;:{&quot;x&quot;:21.531844483648143,&quot;y&quot;:2},&quot;format&quot;:&quot;BETTER_TEXT&quot;},&quot;parent&quot;:{&quot;type&quot;:&quot;CHILD&quot;,&quot;parentId&quot;:&quot;20a9e68c-6e7d-422d-92f5-f48712ead0c8&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4.xml><?xml version="1.0" encoding="utf-8"?>
<p:tagLst xmlns:p="http://schemas.openxmlformats.org/presentationml/2006/main">
  <p:tag name="ID" val="69fdb7813277786688e4a269"/>
  <p:tag name="FIGURESLIDEID" val="37a3f626-7eda-4775-9960-0ed968cc6ad8"/>
  <p:tag name="SELECTIONIDS" val="a9ec9000-b145-4e5a-9780-a901e880e108"/>
  <p:tag name="TRANSPARENTBACKGROUND" val="true"/>
  <p:tag name="VERSION" val="1778235509404"/>
  <p:tag name="TITLE" val="Untitled"/>
  <p:tag name="CREATORNAME" val="Gisane Khachatryan"/>
  <p:tag name="DATEINSERTED" val="1778235510470"/>
  <p:tag name="DPI" val="300"/>
  <p:tag name="BIOJSON" val="{&quot;id&quot;:&quot;2152bf27-dd1a-4df8-8b50-90f3084c2ac0&quot;,&quot;objects&quot;:{&quot;a9ec9000-b145-4e5a-9780-a901e880e108&quot;:{&quot;type&quot;:&quot;FIGURE_OBJECT&quot;,&quot;id&quot;:&quot;a9ec9000-b145-4e5a-9780-a901e880e108&quot;,&quot;name&quot;:&quot;Chromosome (single, with telomeres 3)&quot;,&quot;relativeTransform&quot;:{&quot;translate&quot;:{&quot;x&quot;:290.9220476987079,&quot;y&quot;:-99.78690295412306},&quot;rotate&quot;:0,&quot;skewX&quot;:0,&quot;scale&quot;:{&quot;x&quot;:0.535564285130587,&quot;y&quot;:0.535564285130587}},&quot;opacity&quot;:1,&quot;image&quot;:{&quot;url&quot;:&quot;https://res.cloudinary.com/dlcjuc3ej/image/upload/v1544562680/zjnsg9rzedhpsoffaenq.svg#/keystone/api/icons/5c1027fe388c0a1200aac524/chromosome-single-with-telomeres-3.svg&quot;,&quot;size&quot;:{&quot;x&quot;:100,&quot;y&quot;:535},&quot;isPremium&quot;:false},&quot;source&quot;:{&quot;id&quot;:&quot;5c1027aea2af261200a2cb2e&quot;,&quot;type&quot;:&quot;ASSETS&quot;},&quot;pathStyles&quot;:[{&quot;type&quot;:&quot;FILL&quot;,&quot;fillStyle&quot;:&quot;rgb(0,0,0)&quot;}],&quot;isLocked&quot;:false,&quot;parent&quot;:{&quot;type&quot;:&quot;CHILD&quot;,&quot;parentId&quot;:&quot;37a3f626-7eda-4775-9960-0ed968cc6ad8&quot;,&quot;order&quot;:&quot;05&quot;}},&quot;ed1c076c-0029-4572-b7ae-a33fd7b78613&quot;:{&quot;type&quot;:&quot;FIGURE_OBJECT&quot;,&quot;id&quot;:&quot;ed1c076c-0029-4572-b7ae-a33fd7b78613&quot;,&quot;relativeTransform&quot;:{&quot;translate&quot;:{&quot;x&quot;:0,&quot;y&quot;:189.14},&quot;rotate&quot;:0,&quot;skewX&quot;:0,&quot;scale&quot;:{&quot;x&quot;:1,&quot;y&quot;:0.29}},&quot;opacity&quot;:1,&quot;path&quot;:{&quot;type&quot;:&quot;RECT&quot;,&quot;size&quot;:{&quot;x&quot;:100,&quot;y&quot;:535}},&quot;pathStyles&quot;:[{&quot;type&quot;:&quot;FILL&quot;,&quot;fillStyle&quot;:&quot;#fff&quot;}],&quot;isFrozen&quot;:true,&quot;isLocked&quot;:false,&quot;parent&quot;:{&quot;type&quot;:&quot;CROP&quot;,&quot;parentId&quot;:&quot;a9ec9000-b145-4e5a-9780-a901e880e108&quot;,&quot;order&quot;:&quot;5&quot;}},&quot;37a3f626-7eda-4775-9960-0ed968cc6ad8&quot;:{&quot;id&quot;:&quot;37a3f626-7eda-4775-9960-0ed968cc6ad8&quot;,&quot;type&quot;:&quot;FIGURE_OBJECT&quot;,&quot;document&quot;:{&quot;type&quot;:&quot;FIGURE&quot;,&quot;canvasType&quot;:&quot;FIGURE&quot;,&quot;units&quot;:&quot;px&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40.xml><?xml version="1.0" encoding="utf-8"?>
<p:tagLst xmlns:p="http://schemas.openxmlformats.org/presentationml/2006/main">
  <p:tag name="ID" val="6992e2ea287528204f36f9fe"/>
  <p:tag name="FIGURESLIDEID" val="eb4b8633-4bd1-4129-b533-b16baa088468"/>
  <p:tag name="SELECTIONIDS" val="6a2b7a07-b51f-454f-8a0a-bce10fd3d199"/>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6a2b7a07-b51f-454f-8a0a-bce10fd3d199&quot;:{&quot;relativeTransform&quot;:{&quot;translate&quot;:{&quot;x&quot;:-211.42118031263217,&quot;y&quot;:114.47790695584344},&quot;rotate&quot;:-2.4492935982947064e-16,&quot;skewX&quot;:0,&quot;scale&quot;:{&quot;x&quot;:1,&quot;y&quot;:1}},&quot;type&quot;:&quot;FIGURE_OBJECT&quot;,&quot;id&quot;:&quot;6a2b7a07-b51f-454f-8a0a-bce10fd3d199&quot;,&quot;name&quot;:&quot;20 Calcium&quot;,&quot;displayName&quot;:&quot;20 Calcium&quot;,&quot;layout&quot;:{&quot;sizeRatio&quot;:{&quot;x&quot;:0.88,&quot;y&quot;:0.88},&quot;keepAspectRatio&quot;:true},&quot;opacity&quot;:1,&quot;path&quot;:{&quot;type&quot;:&quot;ELLIPSE&quot;,&quot;size&quot;:{&quot;x&quot;:24.762800337163803,&quot;y&quot;:24.762800337163803}},&quot;pathStyles&quot;:[{&quot;type&quot;:&quot;FILL&quot;,&quot;fillStyle&quot;:&quot;rgba(23, 115, 11, 1)&quot;},{&quot;type&quot;:&quot;STROKE&quot;,&quot;strokeStyle&quot;:&quot;rgba(5, 39, 0, 1)&quot;,&quot;lineWidth&quot;:0,&quot;lineJoin&quot;:&quot;round&quot;,&quot;dashArray&quot;:[0]}],&quot;isLocked&quot;:false,&quot;parent&quot;:{&quot;type&quot;:&quot;CHILD&quot;,&quot;parentId&quot;:&quot;eb4b8633-4bd1-4129-b533-b16baa088468&quot;,&quot;order&quot;:&quot;9999999992&quot;},&quot;source&quot;:{&quot;id&quot;:&quot;64021200bc874b4274285578&quot;,&quot;type&quot;:&quot;ASSETS&quot;},&quot;isPremium&quot;:false},&quot;61ab8af2-0259-40d3-8ee1-4d96e9fe74dd&quot;:{&quot;type&quot;:&quot;FIGURE_OBJECT&quot;,&quot;id&quot;:&quot;61ab8af2-0259-40d3-8ee1-4d96e9fe74dd&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729471659264924,&quot;color&quot;:&quot;rgba(255,255,255,1)&quot;,&quot;fontWeight&quot;:&quot;normal&quot;,&quot;fontStyle&quot;:&quot;normal&quot;,&quot;decoration&quot;:&quot;none&quot;,&quot;script&quot;:&quot;none&quot;},&quot;range&quot;:[0,1]}],&quot;text&quot;:&quot;Ni&quot;}],&quot;verticalAlign&quot;:&quot;TOP&quot;,&quot;_lastCaretLocation&quot;:{&quot;lineIndex&quot;:0,&quot;runIndex&quot;:-1,&quot;charIndex&quot;:-1,&quot;endOfLine&quot;:true}},&quot;size&quot;:{&quot;x&quot;:21.79126429670415,&quot;y&quot;:15},&quot;targetSize&quot;:{&quot;x&quot;:21.79126429670415,&quot;y&quot;:2},&quot;format&quot;:&quot;BETTER_TEXT&quot;},&quot;parent&quot;:{&quot;type&quot;:&quot;CHILD&quot;,&quot;parentId&quot;:&quot;6a2b7a07-b51f-454f-8a0a-bce10fd3d199&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41.xml><?xml version="1.0" encoding="utf-8"?>
<p:tagLst xmlns:p="http://schemas.openxmlformats.org/presentationml/2006/main">
  <p:tag name="ID" val="6992e2ea287528204f36f9fe"/>
  <p:tag name="FIGURESLIDEID" val="eb4b8633-4bd1-4129-b533-b16baa088468"/>
  <p:tag name="SELECTIONIDS" val="0be3e182-35d8-473f-a981-a3ff2c063992"/>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0be3e182-35d8-473f-a981-a3ff2c063992&quot;:{&quot;relativeTransform&quot;:{&quot;translate&quot;:{&quot;x&quot;:-301.6424809807884,&quot;y&quot;:113.10481316736784},&quot;rotate&quot;:-2.4492935982947064e-16,&quot;skewX&quot;:0,&quot;scale&quot;:{&quot;x&quot;:1,&quot;y&quot;:1}},&quot;type&quot;:&quot;FIGURE_OBJECT&quot;,&quot;id&quot;:&quot;0be3e182-35d8-473f-a981-a3ff2c063992&quot;,&quot;name&quot;:&quot;26 Iron&quot;,&quot;displayName&quot;:&quot;26 Iron&quot;,&quot;layout&quot;:{&quot;sizeRatio&quot;:{&quot;x&quot;:0.88,&quot;y&quot;:0.88},&quot;keepAspectRatio&quot;:true},&quot;opacity&quot;:1,&quot;path&quot;:{&quot;type&quot;:&quot;ELLIPSE&quot;,&quot;size&quot;:{&quot;x&quot;:24.111870614395535,&quot;y&quot;:24.111870614395535}},&quot;pathStyles&quot;:[{&quot;type&quot;:&quot;FILL&quot;,&quot;fillStyle&quot;:&quot;rgb(184, 179, 109)&quot;},{&quot;type&quot;:&quot;STROKE&quot;,&quot;strokeStyle&quot;:&quot;rgba(107, 21, 25, 1)&quot;,&quot;lineWidth&quot;:1.162017860934725,&quot;lineJoin&quot;:&quot;round&quot;}],&quot;isLocked&quot;:false,&quot;parent&quot;:{&quot;type&quot;:&quot;CHILD&quot;,&quot;parentId&quot;:&quot;eb4b8633-4bd1-4129-b533-b16baa088468&quot;,&quot;order&quot;:&quot;9999999995&quot;},&quot;source&quot;:{&quot;id&quot;:&quot;5edaacf291c6aa00ad06c406&quot;,&quot;type&quot;:&quot;ASSETS&quot;},&quot;isPremium&quot;:false},&quot;6298ceca-f243-49fa-a867-f77bb684f708&quot;:{&quot;type&quot;:&quot;FIGURE_OBJECT&quot;,&quot;id&quot;:&quot;6298ceca-f243-49fa-a867-f77bb684f708&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u&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0be3e182-35d8-473f-a981-a3ff2c063992&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42.xml><?xml version="1.0" encoding="utf-8"?>
<p:tagLst xmlns:p="http://schemas.openxmlformats.org/presentationml/2006/main">
  <p:tag name="ID" val="6992e2ea287528204f36f9fe"/>
  <p:tag name="FIGURESLIDEID" val="eb4b8633-4bd1-4129-b533-b16baa088468"/>
  <p:tag name="SELECTIONIDS" val="85257554-8a12-4cbc-8089-752f3ddc7c13"/>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85257554-8a12-4cbc-8089-752f3ddc7c13&quot;:{&quot;relativeTransform&quot;:{&quot;translate&quot;:{&quot;x&quot;:-272.5081031132714,&quot;y&quot;:112.95247714877314},&quot;rotate&quot;:-2.4492935982947064e-16,&quot;skewX&quot;:0,&quot;scale&quot;:{&quot;x&quot;:1,&quot;y&quot;:1}},&quot;type&quot;:&quot;FIGURE_OBJECT&quot;,&quot;id&quot;:&quot;85257554-8a12-4cbc-8089-752f3ddc7c13&quot;,&quot;name&quot;:&quot;20 Calcium&quot;,&quot;displayName&quot;:&quot;20 Calcium&quot;,&quot;layout&quot;:{&quot;sizeRatio&quot;:{&quot;x&quot;:0.88,&quot;y&quot;:0.88},&quot;keepAspectRatio&quot;:true},&quot;opacity&quot;:1,&quot;path&quot;:{&quot;type&quot;:&quot;ELLIPSE&quot;,&quot;size&quot;:{&quot;x&quot;:24.402375079629223,&quot;y&quot;:24.402375079629223}},&quot;pathStyles&quot;:[{&quot;type&quot;:&quot;FILL&quot;,&quot;fillStyle&quot;:&quot;rgba(211, 238, 234, 1)&quot;},{&quot;type&quot;:&quot;STROKE&quot;,&quot;strokeStyle&quot;:&quot;rgba(34, 98, 88, 1)&quot;,&quot;lineWidth&quot;:1.1760180761267096,&quot;lineJoin&quot;:&quot;round&quot;}],&quot;isLocked&quot;:false,&quot;parent&quot;:{&quot;type&quot;:&quot;CHILD&quot;,&quot;parentId&quot;:&quot;eb4b8633-4bd1-4129-b533-b16baa088468&quot;,&quot;order&quot;:&quot;9999999997&quot;},&quot;source&quot;:{&quot;id&quot;:&quot;64021200bc874b4274285578&quot;,&quot;type&quot;:&quot;ASSETS&quot;},&quot;isPremium&quot;:false},&quot;578d2314-78dd-49e1-b5b9-05935b09d705&quot;:{&quot;type&quot;:&quot;FIGURE_OBJECT&quot;,&quot;id&quot;:&quot;578d2314-78dd-49e1-b5b9-05935b09d705&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544192812018233,&quot;color&quot;:&quot;rgb(0,0,0)&quot;,&quot;fontWeight&quot;:&quot;normal&quot;,&quot;fontStyle&quot;:&quot;normal&quot;,&quot;decoration&quot;:&quot;none&quot;,&quot;script&quot;:&quot;none&quot;},&quot;range&quot;:[0,1]}],&quot;text&quot;:&quot;Zn&quot;}],&quot;verticalAlign&quot;:&quot;TOP&quot;,&quot;_lastCaretLocation&quot;:{&quot;lineIndex&quot;:0,&quot;runIndex&quot;:-1,&quot;charIndex&quot;:-1,&quot;endOfLine&quot;:true}},&quot;size&quot;:{&quot;x&quot;:21.47409007007372,&quot;y&quot;:14.68768721051784},&quot;targetSize&quot;:{&quot;x&quot;:21.47409007007372,&quot;y&quot;:2},&quot;format&quot;:&quot;BETTER_TEXT&quot;},&quot;parent&quot;:{&quot;type&quot;:&quot;CHILD&quot;,&quot;parentId&quot;:&quot;85257554-8a12-4cbc-8089-752f3ddc7c13&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43.xml><?xml version="1.0" encoding="utf-8"?>
<p:tagLst xmlns:p="http://schemas.openxmlformats.org/presentationml/2006/main">
  <p:tag name="ID" val="6992e2ea287528204f36f9fe"/>
  <p:tag name="FIGURESLIDEID" val="eb4b8633-4bd1-4129-b533-b16baa088468"/>
  <p:tag name="SELECTIONIDS" val="b2be89e2-5890-48b3-b85f-0b766b11af8e"/>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b2be89e2-5890-48b3-b85f-0b766b11af8e&quot;:{&quot;relativeTransform&quot;:{&quot;translate&quot;:{&quot;x&quot;:171.49178835892263,&quot;y&quot;:-154.5841964224891},&quot;rotate&quot;:-2.4492935982947064e-16,&quot;skewX&quot;:0,&quot;scale&quot;:{&quot;x&quot;:1,&quot;y&quot;:1}},&quot;type&quot;:&quot;FIGURE_OBJECT&quot;,&quot;id&quot;:&quot;b2be89e2-5890-48b3-b85f-0b766b11af8e&quot;,&quot;name&quot;:&quot;11 Sodium&quot;,&quot;displayName&quot;:&quot;11 Sodium&quot;,&quot;layout&quot;:{&quot;sizeRatio&quot;:{&quot;x&quot;:0.88,&quot;y&quot;:0.88},&quot;keepAspectRatio&quot;:true},&quot;opacity&quot;:1,&quot;path&quot;:{&quot;type&quot;:&quot;ELLIPSE&quot;,&quot;size&quot;:{&quot;x&quot;:24.111870614395535,&quot;y&quot;:24.111870614395535}},&quot;pathStyles&quot;:[{&quot;type&quot;:&quot;FILL&quot;,&quot;fillStyle&quot;:&quot;rgb(174, 103, 169)&quot;},{&quot;type&quot;:&quot;STROKE&quot;,&quot;strokeStyle&quot;:&quot;rgba(40,19,60,1)&quot;,&quot;lineWidth&quot;:1.162017860934725,&quot;lineJoin&quot;:&quot;round&quot;}],&quot;isLocked&quot;:false,&quot;parent&quot;:{&quot;type&quot;:&quot;CHILD&quot;,&quot;parentId&quot;:&quot;eb4b8633-4bd1-4129-b533-b16baa088468&quot;,&quot;order&quot;:&quot;99999999991&quot;},&quot;source&quot;:{&quot;id&quot;:&quot;5edaae108d5a3a00ac9329a9&quot;,&quot;type&quot;:&quot;ASSETS&quot;},&quot;isPremium&quot;:false},&quot;3d7a5252-aafa-4e1e-9bed-26fec4db76aa&quot;:{&quot;type&quot;:&quot;FIGURE_OBJECT&quot;,&quot;id&quot;:&quot;3d7a5252-aafa-4e1e-9bed-26fec4db76aa&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a&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b2be89e2-5890-48b3-b85f-0b766b11af8e&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44.xml><?xml version="1.0" encoding="utf-8"?>
<p:tagLst xmlns:p="http://schemas.openxmlformats.org/presentationml/2006/main">
  <p:tag name="ID" val="6992e2ea287528204f36f9fe"/>
  <p:tag name="FIGURESLIDEID" val="eb4b8633-4bd1-4129-b533-b16baa088468"/>
  <p:tag name="SELECTIONIDS" val="98836398-0db9-46a4-b5fa-cdbdab5e58f4"/>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98836398-0db9-46a4-b5fa-cdbdab5e58f4&quot;:{&quot;relativeTransform&quot;:{&quot;translate&quot;:{&quot;x&quot;:215.30466748703273,&quot;y&quot;:-101.9435091188315},&quot;rotate&quot;:-2.4492935982947064e-16,&quot;skewX&quot;:0,&quot;scale&quot;:{&quot;x&quot;:1,&quot;y&quot;:1}},&quot;type&quot;:&quot;FIGURE_OBJECT&quot;,&quot;id&quot;:&quot;98836398-0db9-46a4-b5fa-cdbdab5e58f4&quot;,&quot;name&quot;:&quot;53 Iodine&quot;,&quot;displayName&quot;:&quot;53 Iodine&quot;,&quot;layout&quot;:{&quot;sizeRatio&quot;:{&quot;x&quot;:0.88,&quot;y&quot;:0.88},&quot;keepAspectRatio&quot;:true},&quot;opacity&quot;:1,&quot;path&quot;:{&quot;type&quot;:&quot;ELLIPSE&quot;,&quot;size&quot;:{&quot;x&quot;:24.687910428237846,&quot;y&quot;:24.687910428237846}},&quot;pathStyles&quot;:[{&quot;type&quot;:&quot;FILL&quot;,&quot;fillStyle&quot;:&quot;rgb(151, 124, 182)&quot;},{&quot;type&quot;:&quot;STROKE&quot;,&quot;strokeStyle&quot;:&quot;rgba(57, 28, 84, 1)&quot;,&quot;lineWidth&quot;:1.1897788158186915,&quot;lineJoin&quot;:&quot;round&quot;}],&quot;isLocked&quot;:false,&quot;parent&quot;:{&quot;type&quot;:&quot;CHILD&quot;,&quot;parentId&quot;:&quot;eb4b8633-4bd1-4129-b533-b16baa088468&quot;,&quot;order&quot;:&quot;99999999992&quot;},&quot;source&quot;:{&quot;id&quot;:&quot;5edaadd38d5a3a00ac93288d&quot;,&quot;type&quot;:&quot;ASSETS&quot;},&quot;isPremium&quot;:false},&quot;2cbb7bb3-85d4-4ee0-917d-37b4409f1898&quot;:{&quot;type&quot;:&quot;FIGURE_OBJECT&quot;,&quot;id&quot;:&quot;2cbb7bb3-85d4-4ee0-917d-37b4409f1898&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690974035399375,&quot;color&quot;:&quot;rgba(255,255,255,1)&quot;,&quot;fontWeight&quot;:&quot;normal&quot;,&quot;fontStyle&quot;:&quot;normal&quot;,&quot;decoration&quot;:&quot;none&quot;,&quot;script&quot;:&quot;none&quot;},&quot;range&quot;:[0,1]}],&quot;text&quot;:&quot;Mn&quot;}],&quot;verticalAlign&quot;:&quot;TOP&quot;,&quot;_lastCaretLocation&quot;:{&quot;lineIndex&quot;:0,&quot;runIndex&quot;:-1,&quot;charIndex&quot;:-1,&quot;endOfLine&quot;:true}},&quot;size&quot;:{&quot;x&quot;:21.725361176849315,&quot;y&quot;:14.68768721051784},&quot;targetSize&quot;:{&quot;x&quot;:21.725361176849315,&quot;y&quot;:2},&quot;format&quot;:&quot;BETTER_TEXT&quot;},&quot;parent&quot;:{&quot;type&quot;:&quot;CHILD&quot;,&quot;parentId&quot;:&quot;98836398-0db9-46a4-b5fa-cdbdab5e58f4&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45.xml><?xml version="1.0" encoding="utf-8"?>
<p:tagLst xmlns:p="http://schemas.openxmlformats.org/presentationml/2006/main">
  <p:tag name="ID" val="6992e2ea287528204f36f9fe"/>
  <p:tag name="FIGURESLIDEID" val="eb4b8633-4bd1-4129-b533-b16baa088468"/>
  <p:tag name="SELECTIONIDS" val="e5cfd933-ccb2-4aff-8bf8-10b521322269"/>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e5cfd933-ccb2-4aff-8bf8-10b521322269&quot;:{&quot;relativeTransform&quot;:{&quot;translate&quot;:{&quot;x&quot;:175.83675680941874,&quot;y&quot;:-68.76321076194047},&quot;rotate&quot;:-2.4492935982947064e-16,&quot;skewX&quot;:0,&quot;scale&quot;:{&quot;x&quot;:1,&quot;y&quot;:1}},&quot;type&quot;:&quot;FIGURE_OBJECT&quot;,&quot;id&quot;:&quot;e5cfd933-ccb2-4aff-8bf8-10b521322269&quot;,&quot;name&quot;:&quot;05 Boron&quot;,&quot;displayName&quot;:&quot;05 Boron&quot;,&quot;layout&quot;:{&quot;sizeRatio&quot;:{&quot;x&quot;:0.88,&quot;y&quot;:0.88},&quot;keepAspectRatio&quot;:true},&quot;opacity&quot;:1,&quot;path&quot;:{&quot;type&quot;:&quot;ELLIPSE&quot;,&quot;size&quot;:{&quot;x&quot;:24.687910428237846,&quot;y&quot;:24.687910428237846}},&quot;pathStyles&quot;:[{&quot;type&quot;:&quot;FILL&quot;,&quot;fillStyle&quot;:&quot;rgb(203, 170, 148)&quot;},{&quot;type&quot;:&quot;STROKE&quot;,&quot;strokeStyle&quot;:&quot;rgba(120,68,27,1)&quot;,&quot;lineWidth&quot;:1.1897788158186915,&quot;lineJoin&quot;:&quot;round&quot;}],&quot;isLocked&quot;:false,&quot;parent&quot;:{&quot;type&quot;:&quot;CHILD&quot;,&quot;parentId&quot;:&quot;eb4b8633-4bd1-4129-b533-b16baa088468&quot;,&quot;order&quot;:&quot;99999999995&quot;},&quot;source&quot;:{&quot;id&quot;:&quot;5edaaec2f381bb00af50fc46&quot;,&quot;type&quot;:&quot;ASSETS&quot;},&quot;isPremium&quot;:false},&quot;c475ba26-c64a-44d4-b5eb-8acfcd03a2eb&quot;:{&quot;type&quot;:&quot;FIGURE_OBJECT&quot;,&quot;id&quot;:&quot;c475ba26-c64a-44d4-b5eb-8acfcd03a2eb&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690974035399375,&quot;color&quot;:&quot;rgba(23,23,23,1)&quot;,&quot;fontWeight&quot;:&quot;normal&quot;,&quot;fontStyle&quot;:&quot;normal&quot;,&quot;decoration&quot;:&quot;none&quot;,&quot;script&quot;:&quot;none&quot;},&quot;range&quot;:[0,0]}],&quot;text&quot;:&quot;I&quot;}],&quot;verticalAlign&quot;:&quot;TOP&quot;,&quot;_lastCaretLocation&quot;:{&quot;lineIndex&quot;:0,&quot;runIndex&quot;:-1,&quot;charIndex&quot;:-1,&quot;endOfLine&quot;:true}},&quot;size&quot;:{&quot;x&quot;:21.725361176849315,&quot;y&quot;:14.68768721051784},&quot;targetSize&quot;:{&quot;x&quot;:21.725361176849315,&quot;y&quot;:2},&quot;format&quot;:&quot;BETTER_TEXT&quot;},&quot;parent&quot;:{&quot;type&quot;:&quot;CHILD&quot;,&quot;parentId&quot;:&quot;e5cfd933-ccb2-4aff-8bf8-10b521322269&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46.xml><?xml version="1.0" encoding="utf-8"?>
<p:tagLst xmlns:p="http://schemas.openxmlformats.org/presentationml/2006/main">
  <p:tag name="ID" val="6992e2ea287528204f36f9fe"/>
  <p:tag name="FIGURESLIDEID" val="eb4b8633-4bd1-4129-b533-b16baa088468"/>
  <p:tag name="SELECTIONIDS" val="6bd0efdc-49cc-41da-9a01-423f27ae4f13"/>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6bd0efdc-49cc-41da-9a01-423f27ae4f13&quot;:{&quot;relativeTransform&quot;:{&quot;translate&quot;:{&quot;x&quot;:171.49200719078382,&quot;y&quot;:-115.62168373956142},&quot;rotate&quot;:-2.449293598294706e-16,&quot;skewX&quot;:0,&quot;scale&quot;:{&quot;x&quot;:1,&quot;y&quot;:1}},&quot;type&quot;:&quot;FIGURE_OBJECT&quot;,&quot;id&quot;:&quot;6bd0efdc-49cc-41da-9a01-423f27ae4f13&quot;,&quot;name&quot;:&quot;05 Boron&quot;,&quot;displayName&quot;:&quot;05 Boron&quot;,&quot;layout&quot;:{&quot;sizeRatio&quot;:{&quot;x&quot;:0.88,&quot;y&quot;:0.88},&quot;keepAspectRatio&quot;:true},&quot;opacity&quot;:1,&quot;path&quot;:{&quot;type&quot;:&quot;ELLIPSE&quot;,&quot;size&quot;:{&quot;x&quot;:33.378572049885946,&quot;y&quot;:22.54641456919654}},&quot;pathStyles&quot;:[{&quot;type&quot;:&quot;FILL&quot;,&quot;fillStyle&quot;:&quot;rgb(86, 176, 159)&quot;},{&quot;type&quot;:&quot;STROKE&quot;,&quot;strokeStyle&quot;:&quot;rgba(120,68,27,1)&quot;,&quot;lineWidth&quot;:1.1897788158186915,&quot;lineJoin&quot;:&quot;round&quot;}],&quot;isLocked&quot;:false,&quot;parent&quot;:{&quot;type&quot;:&quot;CHILD&quot;,&quot;parentId&quot;:&quot;eb4b8633-4bd1-4129-b533-b16baa088468&quot;,&quot;order&quot;:&quot;99999999996&quot;},&quot;source&quot;:{&quot;id&quot;:&quot;5edaaec2f381bb00af50fc46&quot;,&quot;type&quot;:&quot;ASSETS&quot;},&quot;isPremium&quot;:false},&quot;e80465fa-c477-412b-a62d-cf2e9b5cf77a&quot;:{&quot;type&quot;:&quot;FIGURE_OBJECT&quot;,&quot;id&quot;:&quot;e80465fa-c477-412b-a62d-cf2e9b5cf77a&quot;,&quot;relativeTransform&quot;:{&quot;translate&quot;:{&quot;x&quot;:0,&quot;y&quot;:0},&quot;rotate&quot;:0},&quot;text&quot;:{&quot;textData&quot;:{&quot;lineSpacing&quot;:&quot;normal&quot;,&quot;alignment&quot;:&quot;center&quot;,&quot;lines&quot;:[{&quot;runs&quot;:[{&quot;style&quot;:{&quot;fontFamily&quot;:&quot;Roboto&quot;,&quot;fontSize&quot;:12.690974035399375,&quot;color&quot;:&quot;rgba(23,23,23,1)&quot;,&quot;fontWeight&quot;:&quot;normal&quot;,&quot;fontStyle&quot;:&quot;normal&quot;,&quot;decoration&quot;:&quot;none&quot;,&quot;script&quot;:&quot;none&quot;},&quot;range&quot;:[0,1]}],&quot;text&quot;:&quot;Mo&quot;}],&quot;verticalAlign&quot;:&quot;TOP&quot;,&quot;_lastCaretLocation&quot;:{&quot;lineIndex&quot;:0,&quot;runIndex&quot;:-1,&quot;charIndex&quot;:-1,&quot;endOfLine&quot;:true}},&quot;size&quot;:{&quot;x&quot;:29.37314340389963,&quot;y&quot;:15},&quot;targetSize&quot;:{&quot;x&quot;:29.37314340389963,&quot;y&quot;:2},&quot;format&quot;:&quot;BETTER_TEXT&quot;},&quot;parent&quot;:{&quot;type&quot;:&quot;CHILD&quot;,&quot;parentId&quot;:&quot;6bd0efdc-49cc-41da-9a01-423f27ae4f13&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47.xml><?xml version="1.0" encoding="utf-8"?>
<p:tagLst xmlns:p="http://schemas.openxmlformats.org/presentationml/2006/main">
  <p:tag name="ID" val="6992e2ea287528204f36f9fe"/>
  <p:tag name="FIGURESLIDEID" val="eb4b8633-4bd1-4129-b533-b16baa088468"/>
  <p:tag name="SELECTIONIDS" val="d6e39b1b-427c-4e2c-9d62-cf6747350d68"/>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d6e39b1b-427c-4e2c-9d62-cf6747350d68&quot;:{&quot;relativeTransform&quot;:{&quot;translate&quot;:{&quot;x&quot;:227.4430732149995,&quot;y&quot;:-140.27870365380522},&quot;rotate&quot;:-2.4492935982947064e-16,&quot;skewX&quot;:0,&quot;scale&quot;:{&quot;x&quot;:1,&quot;y&quot;:1}},&quot;type&quot;:&quot;FIGURE_OBJECT&quot;,&quot;id&quot;:&quot;d6e39b1b-427c-4e2c-9d62-cf6747350d68&quot;,&quot;name&quot;:&quot;20 Calcium&quot;,&quot;displayName&quot;:&quot;20 Calcium&quot;,&quot;layout&quot;:{&quot;sizeRatio&quot;:{&quot;x&quot;:0.88,&quot;y&quot;:0.88},&quot;keepAspectRatio&quot;:true},&quot;opacity&quot;:1,&quot;path&quot;:{&quot;type&quot;:&quot;ELLIPSE&quot;,&quot;size&quot;:{&quot;x&quot;:24.402375079629223,&quot;y&quot;:24.402375079629223}},&quot;pathStyles&quot;:[{&quot;type&quot;:&quot;FILL&quot;,&quot;fillStyle&quot;:&quot;rgba(211, 238, 234, 1)&quot;},{&quot;type&quot;:&quot;STROKE&quot;,&quot;strokeStyle&quot;:&quot;rgba(34, 98, 88, 1)&quot;,&quot;lineWidth&quot;:1.1760180761267096,&quot;lineJoin&quot;:&quot;round&quot;}],&quot;isLocked&quot;:false,&quot;parent&quot;:{&quot;type&quot;:&quot;CHILD&quot;,&quot;parentId&quot;:&quot;eb4b8633-4bd1-4129-b533-b16baa088468&quot;,&quot;order&quot;:&quot;99999999997&quot;},&quot;source&quot;:{&quot;id&quot;:&quot;64021200bc874b4274285578&quot;,&quot;type&quot;:&quot;ASSETS&quot;},&quot;isPremium&quot;:false},&quot;6389ef0f-043d-420c-bb4f-1cdca95d41bb&quot;:{&quot;type&quot;:&quot;FIGURE_OBJECT&quot;,&quot;id&quot;:&quot;6389ef0f-043d-420c-bb4f-1cdca95d41bb&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544192812018233,&quot;color&quot;:&quot;rgb(0,0,0)&quot;,&quot;fontWeight&quot;:&quot;normal&quot;,&quot;fontStyle&quot;:&quot;normal&quot;,&quot;decoration&quot;:&quot;none&quot;,&quot;script&quot;:&quot;none&quot;},&quot;range&quot;:[0,1]}],&quot;text&quot;:&quot;Zn&quot;}],&quot;verticalAlign&quot;:&quot;TOP&quot;,&quot;_lastCaretLocation&quot;:{&quot;lineIndex&quot;:0,&quot;runIndex&quot;:-1,&quot;charIndex&quot;:-1,&quot;endOfLine&quot;:true}},&quot;size&quot;:{&quot;x&quot;:21.47409007007372,&quot;y&quot;:14.68768721051784},&quot;targetSize&quot;:{&quot;x&quot;:21.47409007007372,&quot;y&quot;:2},&quot;format&quot;:&quot;BETTER_TEXT&quot;},&quot;parent&quot;:{&quot;type&quot;:&quot;CHILD&quot;,&quot;parentId&quot;:&quot;d6e39b1b-427c-4e2c-9d62-cf6747350d68&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48.xml><?xml version="1.0" encoding="utf-8"?>
<p:tagLst xmlns:p="http://schemas.openxmlformats.org/presentationml/2006/main">
  <p:tag name="ID" val="6992e2ea287528204f36f9fe"/>
  <p:tag name="FIGURESLIDEID" val="eb4b8633-4bd1-4129-b533-b16baa088468"/>
  <p:tag name="SELECTIONIDS" val="a67d3640-0df1-4ec3-ab50-5811ace0b8c6"/>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a67d3640-0df1-4ec3-ab50-5811ace0b8c6&quot;:{&quot;relativeTransform&quot;:{&quot;translate&quot;:{&quot;x&quot;:360.5379615560919,&quot;y&quot;:-114.85525891113903},&quot;rotate&quot;:-2.4492935982947064e-16,&quot;skewX&quot;:0,&quot;scale&quot;:{&quot;x&quot;:1,&quot;y&quot;:1}},&quot;type&quot;:&quot;FIGURE_OBJECT&quot;,&quot;id&quot;:&quot;a67d3640-0df1-4ec3-ab50-5811ace0b8c6&quot;,&quot;name&quot;:&quot;53 Iodine&quot;,&quot;displayName&quot;:&quot;53 Iodine&quot;,&quot;layout&quot;:{&quot;sizeRatio&quot;:{&quot;x&quot;:0.88,&quot;y&quot;:0.88},&quot;keepAspectRatio&quot;:true},&quot;opacity&quot;:1,&quot;path&quot;:{&quot;type&quot;:&quot;ELLIPSE&quot;,&quot;size&quot;:{&quot;x&quot;:24.687910428237846,&quot;y&quot;:24.687910428237846}},&quot;pathStyles&quot;:[{&quot;type&quot;:&quot;FILL&quot;,&quot;fillStyle&quot;:&quot;rgb(151, 124, 182)&quot;},{&quot;type&quot;:&quot;STROKE&quot;,&quot;strokeStyle&quot;:&quot;rgba(57, 28, 84, 1)&quot;,&quot;lineWidth&quot;:1.1897788158186915,&quot;lineJoin&quot;:&quot;round&quot;}],&quot;isLocked&quot;:false,&quot;parent&quot;:{&quot;type&quot;:&quot;CHILD&quot;,&quot;parentId&quot;:&quot;eb4b8633-4bd1-4129-b533-b16baa088468&quot;,&quot;order&quot;:&quot;999999999975&quot;},&quot;source&quot;:{&quot;id&quot;:&quot;5edaadd38d5a3a00ac93288d&quot;,&quot;type&quot;:&quot;ASSETS&quot;},&quot;isPremium&quot;:false},&quot;512e1687-0560-4c87-8f54-f9a4ac49217f&quot;:{&quot;type&quot;:&quot;FIGURE_OBJECT&quot;,&quot;id&quot;:&quot;512e1687-0560-4c87-8f54-f9a4ac49217f&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690974035399375,&quot;color&quot;:&quot;rgba(255,255,255,1)&quot;,&quot;fontWeight&quot;:&quot;normal&quot;,&quot;fontStyle&quot;:&quot;normal&quot;,&quot;decoration&quot;:&quot;none&quot;,&quot;script&quot;:&quot;none&quot;},&quot;range&quot;:[0,1]}],&quot;text&quot;:&quot;Mn&quot;}],&quot;verticalAlign&quot;:&quot;TOP&quot;,&quot;_lastCaretLocation&quot;:{&quot;lineIndex&quot;:0,&quot;runIndex&quot;:-1,&quot;charIndex&quot;:-1,&quot;endOfLine&quot;:true}},&quot;size&quot;:{&quot;x&quot;:21.725361176849315,&quot;y&quot;:14.68768721051784},&quot;targetSize&quot;:{&quot;x&quot;:21.725361176849315,&quot;y&quot;:2},&quot;format&quot;:&quot;BETTER_TEXT&quot;},&quot;parent&quot;:{&quot;type&quot;:&quot;CHILD&quot;,&quot;parentId&quot;:&quot;a67d3640-0df1-4ec3-ab50-5811ace0b8c6&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49.xml><?xml version="1.0" encoding="utf-8"?>
<p:tagLst xmlns:p="http://schemas.openxmlformats.org/presentationml/2006/main">
  <p:tag name="ID" val="6992e2ea287528204f36f9fe"/>
  <p:tag name="FIGURESLIDEID" val="eb4b8633-4bd1-4129-b533-b16baa088468"/>
  <p:tag name="SELECTIONIDS" val="7d3c2653-3176-4a19-8f68-75c05ead97d7"/>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7d3c2653-3176-4a19-8f68-75c05ead97d7&quot;:{&quot;relativeTransform&quot;:{&quot;translate&quot;:{&quot;x&quot;:360.84053847753137,&quot;y&quot;:-154.58426426905731},&quot;rotate&quot;:-2.4492935982947064e-16,&quot;skewX&quot;:0,&quot;scale&quot;:{&quot;x&quot;:1,&quot;y&quot;:1}},&quot;type&quot;:&quot;FIGURE_OBJECT&quot;,&quot;id&quot;:&quot;7d3c2653-3176-4a19-8f68-75c05ead97d7&quot;,&quot;name&quot;:&quot;07 Nitrogen&quot;,&quot;displayName&quot;:&quot;07 Nitrogen&quot;,&quot;layout&quot;:{&quot;sizeRatio&quot;:{&quot;x&quot;:0.88,&quot;y&quot;:0.88},&quot;keepAspectRatio&quot;:true},&quot;opacity&quot;:1,&quot;path&quot;:{&quot;type&quot;:&quot;ELLIPSE&quot;,&quot;size&quot;:{&quot;x&quot;:24.111870614395535,&quot;y&quot;:24.111870614395535}},&quot;pathStyles&quot;:[{&quot;type&quot;:&quot;FILL&quot;,&quot;fillStyle&quot;:&quot;rgba(223, 237, 250, 1)&quot;},{&quot;type&quot;:&quot;STROKE&quot;,&quot;strokeStyle&quot;:&quot;rgba(45, 95, 138, 1)&quot;,&quot;lineWidth&quot;:1.162017860934725,&quot;lineJoin&quot;:&quot;round&quot;}],&quot;isLocked&quot;:false,&quot;parent&quot;:{&quot;type&quot;:&quot;CHILD&quot;,&quot;parentId&quot;:&quot;eb4b8633-4bd1-4129-b533-b16baa088468&quot;,&quot;order&quot;:&quot;99999999998&quot;},&quot;source&quot;:{&quot;id&quot;:&quot;5edaae91ef788900aacb043f&quot;,&quot;type&quot;:&quot;ASSETS&quot;},&quot;isPremium&quot;:false},&quot;fd0aacfd-17fe-4fff-8896-76f150a94836&quot;:{&quot;type&quot;:&quot;FIGURE_OBJECT&quot;,&quot;id&quot;:&quot;fd0aacfd-17fe-4fff-8896-76f150a94836&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3,23,23,1)&quot;,&quot;fontWeight&quot;:&quot;normal&quot;,&quot;fontStyle&quot;:&quot;normal&quot;,&quot;decoration&quot;:&quot;none&quot;,&quot;script&quot;:&quot;none&quot;},&quot;range&quot;:[0,1]}],&quot;text&quot;:&quot;Se&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7d3c2653-3176-4a19-8f68-75c05ead97d7&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5.xml><?xml version="1.0" encoding="utf-8"?>
<p:tagLst xmlns:p="http://schemas.openxmlformats.org/presentationml/2006/main">
  <p:tag name="ID" val="69fdb7813277786688e4a269"/>
  <p:tag name="FIGURESLIDEID" val="37a3f626-7eda-4775-9960-0ed968cc6ad8"/>
  <p:tag name="SELECTIONIDS" val="a84a91d6-a448-46c4-81f2-e4a71f2bc559"/>
  <p:tag name="TRANSPARENTBACKGROUND" val="true"/>
  <p:tag name="VERSION" val="1778235509404"/>
  <p:tag name="TITLE" val="Untitled"/>
  <p:tag name="CREATORNAME" val="Gisane Khachatryan"/>
  <p:tag name="DATEINSERTED" val="1778235510470"/>
  <p:tag name="DPI" val="300"/>
  <p:tag name="BIOJSON" val="{&quot;id&quot;:&quot;2152bf27-dd1a-4df8-8b50-90f3084c2ac0&quot;,&quot;objects&quot;:{&quot;a84a91d6-a448-46c4-81f2-e4a71f2bc559&quot;:{&quot;type&quot;:&quot;FIGURE_OBJECT&quot;,&quot;id&quot;:&quot;a84a91d6-a448-46c4-81f2-e4a71f2bc559&quot;,&quot;relativeTransform&quot;:{&quot;translate&quot;:{&quot;x&quot;:354.8719204976111,&quot;y&quot;:-142.3253879622995},&quot;rotate&quot;:0,&quot;skewX&quot;:0,&quot;scale&quot;:{&quot;x&quot;:1,&quot;y&quot;:1}},&quot;opacity&quot;:1,&quot;path&quot;:{&quot;type&quot;:&quot;POLY_LINE&quot;,&quot;points&quot;:[{&quot;x&quot;:0,&quot;y&quot;:-170.59140400639183},{&quot;x&quot;:0,&quot;y&quot;:170.59140400639183}],&quot;closed&quot;:false},&quot;pathStyles&quot;:[{&quot;type&quot;:&quot;FILL&quot;,&quot;fillStyle&quot;:&quot;transparent&quot;},{&quot;type&quot;:&quot;STROKE&quot;,&quot;strokeStyle&quot;:{&quot;units&quot;:&quot;PATH_LENGTH&quot;,&quot;stops&quot;:{&quot;0&quot;:&quot;#2868B300&quot;,&quot;1&quot;:&quot;#2868B3&quot;}},&quot;lineWidth&quot;:15,&quot;lineJoin&quot;:&quot;round&quot;,&quot;dashArray&quot;:[0,0]}],&quot;pathMarkers&quot;:{&quot;markerEnd&quot;:{&quot;type&quot;:&quot;PATH&quot;,&quot;units&quot;:{&quot;type&quot;:&quot;STROKE_WIDTH&quot;,&quot;scale&quot;:0.3626666666666666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7a3f626-7eda-4775-9960-0ed968cc6ad8&quot;,&quot;order&quot;:&quot;06&quot;}},&quot;37a3f626-7eda-4775-9960-0ed968cc6ad8&quot;:{&quot;id&quot;:&quot;37a3f626-7eda-4775-9960-0ed968cc6ad8&quot;,&quot;type&quot;:&quot;FIGURE_OBJECT&quot;,&quot;document&quot;:{&quot;type&quot;:&quot;FIGURE&quot;,&quot;canvasType&quot;:&quot;FIGURE&quot;,&quot;units&quot;:&quot;px&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50.xml><?xml version="1.0" encoding="utf-8"?>
<p:tagLst xmlns:p="http://schemas.openxmlformats.org/presentationml/2006/main">
  <p:tag name="ID" val="6992e2ea287528204f36f9fe"/>
  <p:tag name="FIGURESLIDEID" val="eb4b8633-4bd1-4129-b533-b16baa088468"/>
  <p:tag name="SELECTIONIDS" val="2313eb60-4ac5-4580-9d9c-3958c33ad00e"/>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2313eb60-4ac5-4580-9d9c-3958c33ad00e&quot;:{&quot;relativeTransform&quot;:{&quot;translate&quot;:{&quot;x&quot;:424.31523825056183,&quot;y&quot;:61.59129044550426},&quot;rotate&quot;:-2.4492935982947064e-16,&quot;skewX&quot;:0,&quot;scale&quot;:{&quot;x&quot;:1,&quot;y&quot;:1}},&quot;type&quot;:&quot;FIGURE_OBJECT&quot;,&quot;id&quot;:&quot;2313eb60-4ac5-4580-9d9c-3958c33ad00e&quot;,&quot;name&quot;:&quot;26 Iron&quot;,&quot;displayName&quot;:&quot;26 Iron&quot;,&quot;layout&quot;:{&quot;sizeRatio&quot;:{&quot;x&quot;:0.88,&quot;y&quot;:0.88},&quot;keepAspectRatio&quot;:true},&quot;opacity&quot;:1,&quot;path&quot;:{&quot;type&quot;:&quot;ELLIPSE&quot;,&quot;size&quot;:{&quot;x&quot;:24.111870614395535,&quot;y&quot;:24.111870614395535}},&quot;pathStyles&quot;:[{&quot;type&quot;:&quot;FILL&quot;,&quot;fillStyle&quot;:&quot;rgb(184, 127, 109)&quot;},{&quot;type&quot;:&quot;STROKE&quot;,&quot;strokeStyle&quot;:&quot;rgba(107, 21, 25, 1)&quot;,&quot;lineWidth&quot;:1.162017860934725,&quot;lineJoin&quot;:&quot;round&quot;}],&quot;isLocked&quot;:false,&quot;parent&quot;:{&quot;type&quot;:&quot;CHILD&quot;,&quot;parentId&quot;:&quot;eb4b8633-4bd1-4129-b533-b16baa088468&quot;,&quot;order&quot;:&quot;99999999999&quot;},&quot;source&quot;:{&quot;id&quot;:&quot;5edaacf291c6aa00ad06c406&quot;,&quot;type&quot;:&quot;ASSETS&quot;},&quot;isPremium&quot;:false},&quot;2f90290c-08f8-4d9e-a8c5-225c2ff34c62&quot;:{&quot;type&quot;:&quot;FIGURE_OBJECT&quot;,&quot;id&quot;:&quot;2f90290c-08f8-4d9e-a8c5-225c2ff34c62&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o&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2313eb60-4ac5-4580-9d9c-3958c33ad00e&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51.xml><?xml version="1.0" encoding="utf-8"?>
<p:tagLst xmlns:p="http://schemas.openxmlformats.org/presentationml/2006/main">
  <p:tag name="ID" val="6992e2ea287528204f36f9fe"/>
  <p:tag name="FIGURESLIDEID" val="eb4b8633-4bd1-4129-b533-b16baa088468"/>
  <p:tag name="SELECTIONIDS" val="7b135512-3404-436d-a073-ff152df1c8c3"/>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7b135512-3404-436d-a073-ff152df1c8c3&quot;:{&quot;type&quot;:&quot;FIGURE_OBJECT&quot;,&quot;id&quot;:&quot;7b135512-3404-436d-a073-ff152df1c8c3&quot;,&quot;parent&quot;:{&quot;type&quot;:&quot;CHILD&quot;,&quot;parentId&quot;:&quot;eb4b8633-4bd1-4129-b533-b16baa088468&quot;,&quot;order&quot;:&quot;999999999992&quot;},&quot;relativeTransform&quot;:{&quot;translate&quot;:{&quot;x&quot;:479.8439224574031,&quot;y&quot;:-3.7061451523728426},&quot;rotate&quot;:0,&quot;skewX&quot;:0,&quot;scale&quot;:{&quot;x&quot;:1,&quot;y&quot;:1}}},&quot;403b0ade-24a0-4cb9-9fd0-e39d183bdda8&quot;:{&quot;id&quot;:&quot;403b0ade-24a0-4cb9-9fd0-e39d183bdda8&quot;,&quot;type&quot;:&quot;FIGURE_OBJECT&quot;,&quot;relativeTransform&quot;:{&quot;translate&quot;:{&quot;x&quot;:-357.76816810200296,&quot;y&quot;:-0.0013461152839369106},&quot;rotate&quot;:0},&quot;text&quot;:{&quot;textData&quot;:{&quot;lineSpacing&quot;:&quot;normal&quot;,&quot;alignment&quot;:&quot;left&quot;,&quot;verticalAlign&quot;:&quot;TOP&quot;,&quot;lines&quot;:[{&quot;runs&quot;:[{&quot;style&quot;:{&quot;fontFamily&quot;:&quot;Roboto&quot;,&quot;fontSize&quot;:18.666666666666664,&quot;color&quot;:&quot;black&quot;,&quot;fontWeight&quot;:&quot;normal&quot;,&quot;fontStyle&quot;:&quot;italic&quot;,&quot;decoration&quot;:&quot;none&quot;},&quot;range&quot;:[0,4]}],&quot;text&quot;:&quot;RAD52&quot;}],&quot;_lastCaretLocation&quot;:{&quot;lineIndex&quot;:0,&quot;runIndex&quot;:-1,&quot;charIndex&quot;:-1,&quot;endOfLine&quot;:true}},&quot;format&quot;:&quot;BETTER_TEXT&quot;,&quot;size&quot;:{&quot;x&quot;:60.6632080078125,&quot;y&quot;:31.425364758698095},&quot;targetSize&quot;:{&quot;x&quot;:57.01680144329367,&quot;y&quot;:31.425364758698095}},&quot;parent&quot;:{&quot;type&quot;:&quot;CHILD&quot;,&quot;parentId&quot;:&quot;7b135512-3404-436d-a073-ff152df1c8c3&quot;,&quot;order&quot;:&quot;2&quot;}},&quot;ac23698c-811e-49ff-bb94-acb93bba79b8&quot;:{&quot;type&quot;:&quot;FIGURE_OBJECT&quot;,&quot;id&quot;:&quot;ac23698c-811e-49ff-bb94-acb93bba79b8&quot;,&quot;relativeTransform&quot;:{&quot;translate&quot;:{&quot;x&quot;:-350.5863274784524,&quot;y&quot;:-3.2456689113355672},&quot;rotate&quot;:0},&quot;opacity&quot;:1,&quot;path&quot;:{&quot;type&quot;:&quot;RECT&quot;,&quot;size&quot;:{&quot;x&quot;:79.11540155056122,&quot;y&quot;:35.91470258136928},&quot;cornerRounding&quot;:{&quot;type&quot;:&quot;ARC_LENGTH&quot;,&quot;global&quot;:7.853981633974483}},&quot;pathStyles&quot;:[{&quot;type&quot;:&quot;FILL&quot;,&quot;fillStyle&quot;:&quot;rgba(0,0,0,0)&quot;},{&quot;type&quot;:&quot;STROKE&quot;,&quot;strokeStyle&quot;:&quot;rgba(49,126,194,1)&quot;,&quot;lineWidth&quot;:2,&quot;lineJoin&quot;:&quot;round&quot;}],&quot;isLocked&quot;:false,&quot;parent&quot;:{&quot;type&quot;:&quot;CHILD&quot;,&quot;parentId&quot;:&quot;7b135512-3404-436d-a073-ff152df1c8c3&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52.xml><?xml version="1.0" encoding="utf-8"?>
<p:tagLst xmlns:p="http://schemas.openxmlformats.org/presentationml/2006/main">
  <p:tag name="ID" val="6992e2ea287528204f36f9fe"/>
  <p:tag name="FIGURESLIDEID" val="eb4b8633-4bd1-4129-b533-b16baa088468"/>
  <p:tag name="SELECTIONIDS" val="0f62b14a-5282-4b09-92c4-afec45e0d835"/>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0f62b14a-5282-4b09-92c4-afec45e0d835&quot;:{&quot;type&quot;:&quot;FIGURE_OBJECT&quot;,&quot;id&quot;:&quot;0f62b14a-5282-4b09-92c4-afec45e0d835&quot;,&quot;parent&quot;:{&quot;type&quot;:&quot;CHILD&quot;,&quot;parentId&quot;:&quot;eb4b8633-4bd1-4129-b533-b16baa088468&quot;,&quot;order&quot;:&quot;999999999995&quot;},&quot;relativeTransform&quot;:{&quot;translate&quot;:{&quot;x&quot;:479.8471246149164,&quot;y&quot;:54.672368878735945},&quot;rotate&quot;:0,&quot;skewX&quot;:0,&quot;scale&quot;:{&quot;x&quot;:1,&quot;y&quot;:1}}},&quot;4500c6ce-66f1-4dd1-ae90-50daabaa2ba7&quot;:{&quot;id&quot;:&quot;4500c6ce-66f1-4dd1-ae90-50daabaa2ba7&quot;,&quot;type&quot;:&quot;FIGURE_OBJECT&quot;,&quot;relativeTransform&quot;:{&quot;translate&quot;:{&quot;x&quot;:-357.3758011450373,&quot;y&quot;:-0.0010184811850280084},&quot;rotate&quot;:0},&quot;text&quot;:{&quot;textData&quot;:{&quot;lineSpacing&quot;:&quot;normal&quot;,&quot;alignment&quot;:&quot;left&quot;,&quot;verticalAlign&quot;:&quot;TOP&quot;,&quot;lines&quot;:[{&quot;runs&quot;:[{&quot;style&quot;:{&quot;fontFamily&quot;:&quot;Roboto&quot;,&quot;fontSize&quot;:18.666666666666664,&quot;color&quot;:&quot;black&quot;,&quot;fontWeight&quot;:&quot;normal&quot;,&quot;fontStyle&quot;:&quot;italic&quot;,&quot;decoration&quot;:&quot;none&quot;},&quot;range&quot;:[0,3]}],&quot;text&quot;:&quot;IPO7&quot;,&quot;baseStyle&quot;:{&quot;fontFamily&quot;:&quot;Roboto&quot;,&quot;fontSize&quot;:18.666666666666664,&quot;color&quot;:&quot;black&quot;,&quot;fontWeight&quot;:&quot;normal&quot;,&quot;fontStyle&quot;:&quot;italic&quot;,&quot;decoration&quot;:&quot;none&quot;,&quot;script&quot;:&quot;none&quot;}}],&quot;_lastCaretLocation&quot;:{&quot;lineIndex&quot;:0,&quot;runIndex&quot;:0,&quot;charIndex&quot;:3}},&quot;format&quot;:&quot;BETTER_TEXT&quot;,&quot;size&quot;:{&quot;x&quot;:58.089725240105906,&quot;y&quot;:31.425364758698095},&quot;targetSize&quot;:{&quot;x&quot;:58.089725240105906,&quot;y&quot;:31.425364758698095}},&quot;parent&quot;:{&quot;type&quot;:&quot;CHILD&quot;,&quot;parentId&quot;:&quot;0f62b14a-5282-4b09-92c4-afec45e0d835&quot;,&quot;order&quot;:&quot;2&quot;}},&quot;e1ee4f1b-ec05-4682-954e-26ae997b01c5&quot;:{&quot;type&quot;:&quot;FIGURE_OBJECT&quot;,&quot;id&quot;:&quot;e1ee4f1b-ec05-4682-954e-26ae997b01c5&quot;,&quot;relativeTransform&quot;:{&quot;translate&quot;:{&quot;x&quot;:-350.5908042661967,&quot;y&quot;:-3.2456689113355672},&quot;rotate&quot;:0},&quot;opacity&quot;:1,&quot;path&quot;:{&quot;type&quot;:&quot;RECT&quot;,&quot;size&quot;:{&quot;x&quot;:79.11641180918308,&quot;y&quot;:35.91470258136928},&quot;cornerRounding&quot;:{&quot;type&quot;:&quot;ARC_LENGTH&quot;,&quot;global&quot;:7.853981633974483}},&quot;pathStyles&quot;:[{&quot;type&quot;:&quot;FILL&quot;,&quot;fillStyle&quot;:&quot;rgba(0,0,0,0)&quot;},{&quot;type&quot;:&quot;STROKE&quot;,&quot;strokeStyle&quot;:&quot;rgba(49,126,194,1)&quot;,&quot;lineWidth&quot;:2,&quot;lineJoin&quot;:&quot;round&quot;}],&quot;isLocked&quot;:false,&quot;parent&quot;:{&quot;type&quot;:&quot;CHILD&quot;,&quot;parentId&quot;:&quot;0f62b14a-5282-4b09-92c4-afec45e0d835&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53.xml><?xml version="1.0" encoding="utf-8"?>
<p:tagLst xmlns:p="http://schemas.openxmlformats.org/presentationml/2006/main">
  <p:tag name="ID" val="6992e2ea287528204f36f9fe"/>
  <p:tag name="FIGURESLIDEID" val="eb4b8633-4bd1-4129-b533-b16baa088468"/>
  <p:tag name="SELECTIONIDS" val="ee171574-3ffe-4dda-b7da-3481057b9506"/>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ee171574-3ffe-4dda-b7da-3481057b9506&quot;:{&quot;type&quot;:&quot;FIGURE_OBJECT&quot;,&quot;id&quot;:&quot;ee171574-3ffe-4dda-b7da-3481057b9506&quot;,&quot;parent&quot;:{&quot;type&quot;:&quot;CHILD&quot;,&quot;parentId&quot;:&quot;eb4b8633-4bd1-4129-b533-b16baa088468&quot;,&quot;order&quot;:&quot;999999999997&quot;},&quot;relativeTransform&quot;:{&quot;translate&quot;:{&quot;x&quot;:471.5663666657796,&quot;y&quot;:113.05162652030661},&quot;rotate&quot;:0,&quot;skewX&quot;:0,&quot;scale&quot;:{&quot;x&quot;:1,&quot;y&quot;:1}}},&quot;690665b1-6667-41d4-a94e-75bdc02fb83c&quot;:{&quot;id&quot;:&quot;690665b1-6667-41d4-a94e-75bdc02fb83c&quot;,&quot;type&quot;:&quot;FIGURE_OBJECT&quot;,&quot;relativeTransform&quot;:{&quot;translate&quot;:{&quot;x&quot;:-344.0368175210332,&quot;y&quot;:-0.0006840080048107211},&quot;rotate&quot;:0},&quot;text&quot;:{&quot;textData&quot;:{&quot;lineSpacing&quot;:&quot;normal&quot;,&quot;alignment&quot;:&quot;left&quot;,&quot;verticalAlign&quot;:&quot;TOP&quot;,&quot;lines&quot;:[{&quot;runs&quot;:[{&quot;style&quot;:{&quot;fontFamily&quot;:&quot;Roboto&quot;,&quot;fontSize&quot;:18.666666666666664,&quot;color&quot;:&quot;black&quot;,&quot;fontWeight&quot;:&quot;normal&quot;,&quot;fontStyle&quot;:&quot;italic&quot;,&quot;decoration&quot;:&quot;none&quot;},&quot;range&quot;:[0,3]}],&quot;text&quot;:&quot;TERC&quot;}],&quot;_lastCaretLocation&quot;:{&quot;lineIndex&quot;:0,&quot;runIndex&quot;:-1,&quot;charIndex&quot;:-1,&quot;endOfLine&quot;:true}},&quot;format&quot;:&quot;BETTER_TEXT&quot;,&quot;size&quot;:{&quot;x&quot;:73.16928911202066,&quot;y&quot;:31.425364758698095},&quot;targetSize&quot;:{&quot;x&quot;:73.16928911202066,&quot;y&quot;:31.425364758698095}},&quot;parent&quot;:{&quot;type&quot;:&quot;CHILD&quot;,&quot;parentId&quot;:&quot;ee171574-3ffe-4dda-b7da-3481057b9506&quot;,&quot;order&quot;:&quot;2&quot;}},&quot;bf4f1727-619e-4474-942b-03efb1a173e2&quot;:{&quot;type&quot;:&quot;FIGURE_OBJECT&quot;,&quot;id&quot;:&quot;bf4f1727-619e-4474-942b-03efb1a173e2&quot;,&quot;relativeTransform&quot;:{&quot;translate&quot;:{&quot;x&quot;:-340.6929132272416,&quot;y&quot;:-3.2456689113355672},&quot;rotate&quot;:0},&quot;opacity&quot;:1,&quot;path&quot;:{&quot;type&quot;:&quot;RECT&quot;,&quot;size&quot;:{&quot;x&quot;:76.88279468645382,&quot;y&quot;:35.91470258136928},&quot;cornerRounding&quot;:{&quot;type&quot;:&quot;ARC_LENGTH&quot;,&quot;global&quot;:7.853981633974483}},&quot;pathStyles&quot;:[{&quot;type&quot;:&quot;FILL&quot;,&quot;fillStyle&quot;:&quot;rgba(0,0,0,0)&quot;},{&quot;type&quot;:&quot;STROKE&quot;,&quot;strokeStyle&quot;:&quot;rgba(49,126,194,1)&quot;,&quot;lineWidth&quot;:2,&quot;lineJoin&quot;:&quot;round&quot;}],&quot;isLocked&quot;:false,&quot;parent&quot;:{&quot;type&quot;:&quot;CHILD&quot;,&quot;parentId&quot;:&quot;ee171574-3ffe-4dda-b7da-3481057b9506&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54.xml><?xml version="1.0" encoding="utf-8"?>
<p:tagLst xmlns:p="http://schemas.openxmlformats.org/presentationml/2006/main">
  <p:tag name="ID" val="6992e2ea287528204f36f9fe"/>
  <p:tag name="FIGURESLIDEID" val="eb4b8633-4bd1-4129-b533-b16baa088468"/>
  <p:tag name="SELECTIONIDS" val="fd32eede-284b-438f-9148-f368845fc2e9"/>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fd32eede-284b-438f-9148-f368845fc2e9&quot;:{&quot;relativeTransform&quot;:{&quot;translate&quot;:{&quot;x&quot;:282.0810824702738,&quot;y&quot;:45.37261827290695},&quot;rotate&quot;:-2.4492935982947064e-16,&quot;skewX&quot;:0,&quot;scale&quot;:{&quot;x&quot;:1,&quot;y&quot;:1}},&quot;type&quot;:&quot;FIGURE_OBJECT&quot;,&quot;id&quot;:&quot;fd32eede-284b-438f-9148-f368845fc2e9&quot;,&quot;name&quot;:&quot;26 Iron&quot;,&quot;displayName&quot;:&quot;26 Iron&quot;,&quot;layout&quot;:{&quot;sizeRatio&quot;:{&quot;x&quot;:0.88,&quot;y&quot;:0.88},&quot;keepAspectRatio&quot;:true},&quot;opacity&quot;:1,&quot;path&quot;:{&quot;type&quot;:&quot;ELLIPSE&quot;,&quot;size&quot;:{&quot;x&quot;:24.468005095054703,&quot;y&quot;:24.468005095054703}},&quot;pathStyles&quot;:[{&quot;type&quot;:&quot;FILL&quot;,&quot;fillStyle&quot;:&quot;rgba(189,87,54,1)&quot;},{&quot;type&quot;:&quot;STROKE&quot;,&quot;strokeStyle&quot;:&quot;rgba(107, 21, 25, 1)&quot;,&quot;lineWidth&quot;:0,&quot;lineJoin&quot;:&quot;round&quot;,&quot;dashArray&quot;:[0]}],&quot;isLocked&quot;:false,&quot;parent&quot;:{&quot;type&quot;:&quot;CHILD&quot;,&quot;parentId&quot;:&quot;eb4b8633-4bd1-4129-b533-b16baa088468&quot;,&quot;order&quot;:&quot;9999999999975&quot;},&quot;source&quot;:{&quot;id&quot;:&quot;5edaacf291c6aa00ad06c406&quot;,&quot;type&quot;:&quot;ASSETS&quot;},&quot;isPremium&quot;:false},&quot;44dd7873-5023-41e5-8dd5-e38f8833832e&quot;:{&quot;type&quot;:&quot;FIGURE_OBJECT&quot;,&quot;id&quot;:&quot;44dd7873-5023-41e5-8dd5-e38f8833832e&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57793032998796,&quot;color&quot;:&quot;rgba(255,255,255,1)&quot;,&quot;fontWeight&quot;:&quot;normal&quot;,&quot;fontStyle&quot;:&quot;normal&quot;,&quot;decoration&quot;:&quot;none&quot;,&quot;script&quot;:&quot;none&quot;},&quot;range&quot;:[0,1]}],&quot;text&quot;:&quot;Tl&quot;}],&quot;verticalAlign&quot;:&quot;TOP&quot;,&quot;_lastCaretLocation&quot;:{&quot;lineIndex&quot;:0,&quot;runIndex&quot;:-1,&quot;charIndex&quot;:-1,&quot;endOfLine&quot;:true}},&quot;size&quot;:{&quot;x&quot;:21.531844483648143,&quot;y&quot;:14.904625661310586},&quot;targetSize&quot;:{&quot;x&quot;:21.531844483648143,&quot;y&quot;:2},&quot;format&quot;:&quot;BETTER_TEXT&quot;},&quot;parent&quot;:{&quot;type&quot;:&quot;CHILD&quot;,&quot;parentId&quot;:&quot;fd32eede-284b-438f-9148-f368845fc2e9&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55.xml><?xml version="1.0" encoding="utf-8"?>
<p:tagLst xmlns:p="http://schemas.openxmlformats.org/presentationml/2006/main">
  <p:tag name="ID" val="6992e2ea287528204f36f9fe"/>
  <p:tag name="FIGURESLIDEID" val="eb4b8633-4bd1-4129-b533-b16baa088468"/>
  <p:tag name="SELECTIONIDS" val="518c8d1b-47d2-4b75-8010-3fbc5485a698"/>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518c8d1b-47d2-4b75-8010-3fbc5485a698&quot;:{&quot;relativeTransform&quot;:{&quot;translate&quot;:{&quot;x&quot;:207.39652847443404,&quot;y&quot;:45.1057292906803},&quot;rotate&quot;:-2.4492935982947064e-16,&quot;skewX&quot;:0,&quot;scale&quot;:{&quot;x&quot;:1,&quot;y&quot;:1}},&quot;type&quot;:&quot;FIGURE_OBJECT&quot;,&quot;id&quot;:&quot;518c8d1b-47d2-4b75-8010-3fbc5485a698&quot;,&quot;name&quot;:&quot;26 Iron&quot;,&quot;displayName&quot;:&quot;26 Iron&quot;,&quot;layout&quot;:{&quot;sizeRatio&quot;:{&quot;x&quot;:0.88,&quot;y&quot;:0.88},&quot;keepAspectRatio&quot;:true},&quot;opacity&quot;:1,&quot;path&quot;:{&quot;type&quot;:&quot;ELLIPSE&quot;,&quot;size&quot;:{&quot;x&quot;:24.111870614395535,&quot;y&quot;:24.111870614395535}},&quot;pathStyles&quot;:[{&quot;type&quot;:&quot;FILL&quot;,&quot;fillStyle&quot;:&quot;rgb(184, 127, 109)&quot;},{&quot;type&quot;:&quot;STROKE&quot;,&quot;strokeStyle&quot;:&quot;rgba(107, 21, 25, 1)&quot;,&quot;lineWidth&quot;:1.162017860934725,&quot;lineJoin&quot;:&quot;round&quot;}],&quot;isLocked&quot;:false,&quot;parent&quot;:{&quot;type&quot;:&quot;CHILD&quot;,&quot;parentId&quot;:&quot;eb4b8633-4bd1-4129-b533-b16baa088468&quot;,&quot;order&quot;:&quot;999999999998&quot;},&quot;source&quot;:{&quot;id&quot;:&quot;5edaacf291c6aa00ad06c406&quot;,&quot;type&quot;:&quot;ASSETS&quot;},&quot;isPremium&quot;:false},&quot;28b55fa3-0f44-4b18-ac94-d9b1fdc0deee&quot;:{&quot;type&quot;:&quot;FIGURE_OBJECT&quot;,&quot;id&quot;:&quot;28b55fa3-0f44-4b18-ac94-d9b1fdc0deee&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o&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518c8d1b-47d2-4b75-8010-3fbc5485a698&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56.xml><?xml version="1.0" encoding="utf-8"?>
<p:tagLst xmlns:p="http://schemas.openxmlformats.org/presentationml/2006/main">
  <p:tag name="ID" val="6992e2ea287528204f36f9fe"/>
  <p:tag name="FIGURESLIDEID" val="eb4b8633-4bd1-4129-b533-b16baa088468"/>
  <p:tag name="SELECTIONIDS" val="286055fc-28af-4911-83ad-ff811fdd47c4"/>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286055fc-28af-4911-83ad-ff811fdd47c4&quot;:{&quot;relativeTransform&quot;:{&quot;translate&quot;:{&quot;x&quot;:243.66820187939862,&quot;y&quot;:45.87465109477765},&quot;rotate&quot;:-2.449293598294706e-16},&quot;type&quot;:&quot;FIGURE_OBJECT&quot;,&quot;id&quot;:&quot;286055fc-28af-4911-83ad-ff811fdd47c4&quot;,&quot;name&quot;:&quot;05 Boron&quot;,&quot;displayName&quot;:&quot;05 Boron&quot;,&quot;layout&quot;:{&quot;sizeRatio&quot;:{&quot;x&quot;:0.88,&quot;y&quot;:0.88},&quot;keepAspectRatio&quot;:true},&quot;opacity&quot;:1,&quot;path&quot;:{&quot;type&quot;:&quot;ELLIPSE&quot;,&quot;size&quot;:{&quot;x&quot;:30.4387517403069,&quot;y&quot;:22.54641456919654}},&quot;pathStyles&quot;:[{&quot;type&quot;:&quot;FILL&quot;,&quot;fillStyle&quot;:&quot;rgb(86, 176, 159)&quot;},{&quot;type&quot;:&quot;STROKE&quot;,&quot;strokeStyle&quot;:&quot;rgba(120,68,27,1)&quot;,&quot;lineWidth&quot;:1.1897788158186915,&quot;lineJoin&quot;:&quot;round&quot;}],&quot;isLocked&quot;:false,&quot;parent&quot;:{&quot;type&quot;:&quot;CHILD&quot;,&quot;parentId&quot;:&quot;eb4b8633-4bd1-4129-b533-b16baa088468&quot;,&quot;order&quot;:&quot;999999999999&quot;},&quot;source&quot;:{&quot;id&quot;:&quot;5edaaec2f381bb00af50fc46&quot;,&quot;type&quot;:&quot;ASSETS&quot;},&quot;isPremium&quot;:false},&quot;ff025c61-923f-4217-8345-0ff1d0906d50&quot;:{&quot;type&quot;:&quot;FIGURE_OBJECT&quot;,&quot;id&quot;:&quot;ff025c61-923f-4217-8345-0ff1d0906d50&quot;,&quot;relativeTransform&quot;:{&quot;translate&quot;:{&quot;x&quot;:0,&quot;y&quot;:0},&quot;rotate&quot;:0},&quot;text&quot;:{&quot;textData&quot;:{&quot;lineSpacing&quot;:&quot;normal&quot;,&quot;alignment&quot;:&quot;center&quot;,&quot;lines&quot;:[{&quot;runs&quot;:[{&quot;style&quot;:{&quot;fontFamily&quot;:&quot;Roboto&quot;,&quot;fontSize&quot;:12.690974035399375,&quot;color&quot;:&quot;rgba(23,23,23,1)&quot;,&quot;fontWeight&quot;:&quot;normal&quot;,&quot;fontStyle&quot;:&quot;normal&quot;,&quot;decoration&quot;:&quot;none&quot;,&quot;script&quot;:&quot;none&quot;},&quot;range&quot;:[0,1]}],&quot;text&quot;:&quot;Mo&quot;}],&quot;verticalAlign&quot;:&quot;TOP&quot;,&quot;_lastCaretLocation&quot;:{&quot;lineIndex&quot;:0,&quot;runIndex&quot;:-1,&quot;charIndex&quot;:-1,&quot;endOfLine&quot;:true}},&quot;size&quot;:{&quot;x&quot;:26.78610153147007,&quot;y&quot;:15},&quot;targetSize&quot;:{&quot;x&quot;:26.78610153147007,&quot;y&quot;:2},&quot;format&quot;:&quot;BETTER_TEXT&quot;},&quot;parent&quot;:{&quot;type&quot;:&quot;CHILD&quot;,&quot;parentId&quot;:&quot;286055fc-28af-4911-83ad-ff811fdd47c4&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57.xml><?xml version="1.0" encoding="utf-8"?>
<p:tagLst xmlns:p="http://schemas.openxmlformats.org/presentationml/2006/main">
  <p:tag name="ID" val="6992e2ea287528204f36f9fe"/>
  <p:tag name="FIGURESLIDEID" val="eb4b8633-4bd1-4129-b533-b16baa088468"/>
  <p:tag name="SELECTIONIDS" val="ed1da4fa-5481-410e-825e-180830ecbd5f"/>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ed1da4fa-5481-410e-825e-180830ecbd5f&quot;:{&quot;relativeTransform&quot;:{&quot;translate&quot;:{&quot;x&quot;:344.67990410705147,&quot;y&quot;:-5.903545219356317},&quot;rotate&quot;:-2.4492935982947064e-16,&quot;skewX&quot;:0,&quot;scale&quot;:{&quot;x&quot;:1,&quot;y&quot;:1}},&quot;type&quot;:&quot;FIGURE_OBJECT&quot;,&quot;id&quot;:&quot;ed1da4fa-5481-410e-825e-180830ecbd5f&quot;,&quot;name&quot;:&quot;26 Iron&quot;,&quot;displayName&quot;:&quot;26 Iron&quot;,&quot;layout&quot;:{&quot;sizeRatio&quot;:{&quot;x&quot;:0.88,&quot;y&quot;:0.88},&quot;keepAspectRatio&quot;:true},&quot;opacity&quot;:1,&quot;path&quot;:{&quot;type&quot;:&quot;ELLIPSE&quot;,&quot;size&quot;:{&quot;x&quot;:24.468005095054703,&quot;y&quot;:24.468005095054703}},&quot;pathStyles&quot;:[{&quot;type&quot;:&quot;FILL&quot;,&quot;fillStyle&quot;:&quot;rgba(189,87,54,1)&quot;},{&quot;type&quot;:&quot;STROKE&quot;,&quot;strokeStyle&quot;:&quot;rgba(107, 21, 25, 1)&quot;,&quot;lineWidth&quot;:0,&quot;lineJoin&quot;:&quot;round&quot;,&quot;dashArray&quot;:[0]}],&quot;isLocked&quot;:false,&quot;parent&quot;:{&quot;type&quot;:&quot;CHILD&quot;,&quot;parentId&quot;:&quot;eb4b8633-4bd1-4129-b533-b16baa088468&quot;,&quot;order&quot;:&quot;9999999999991&quot;},&quot;source&quot;:{&quot;id&quot;:&quot;5edaacf291c6aa00ad06c406&quot;,&quot;type&quot;:&quot;ASSETS&quot;},&quot;isPremium&quot;:false},&quot;d28d7f93-0ef2-4f76-a721-27a328b07239&quot;:{&quot;type&quot;:&quot;FIGURE_OBJECT&quot;,&quot;id&quot;:&quot;d28d7f93-0ef2-4f76-a721-27a328b07239&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57793032998796,&quot;color&quot;:&quot;rgba(255,255,255,1)&quot;,&quot;fontWeight&quot;:&quot;normal&quot;,&quot;fontStyle&quot;:&quot;normal&quot;,&quot;decoration&quot;:&quot;none&quot;,&quot;script&quot;:&quot;none&quot;},&quot;range&quot;:[0,1]}],&quot;text&quot;:&quot;Tl&quot;}],&quot;verticalAlign&quot;:&quot;TOP&quot;,&quot;_lastCaretLocation&quot;:{&quot;lineIndex&quot;:0,&quot;runIndex&quot;:-1,&quot;charIndex&quot;:-1,&quot;endOfLine&quot;:true}},&quot;size&quot;:{&quot;x&quot;:21.531844483648143,&quot;y&quot;:14.904625661310586},&quot;targetSize&quot;:{&quot;x&quot;:21.531844483648143,&quot;y&quot;:2},&quot;format&quot;:&quot;BETTER_TEXT&quot;},&quot;parent&quot;:{&quot;type&quot;:&quot;CHILD&quot;,&quot;parentId&quot;:&quot;ed1da4fa-5481-410e-825e-180830ecbd5f&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58.xml><?xml version="1.0" encoding="utf-8"?>
<p:tagLst xmlns:p="http://schemas.openxmlformats.org/presentationml/2006/main">
  <p:tag name="ID" val="6992e2ea287528204f36f9fe"/>
  <p:tag name="FIGURESLIDEID" val="eb4b8633-4bd1-4129-b533-b16baa088468"/>
  <p:tag name="SELECTIONIDS" val="c86aa925-590c-4e56-8077-a1ef43e2fe8a"/>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c86aa925-590c-4e56-8077-a1ef43e2fe8a&quot;:{&quot;relativeTransform&quot;:{&quot;translate&quot;:{&quot;x&quot;:187.42451771096066,&quot;y&quot;:-6.702353928969701},&quot;rotate&quot;:-2.4492935982947064e-16,&quot;skewX&quot;:0,&quot;scale&quot;:{&quot;x&quot;:1,&quot;y&quot;:1}},&quot;type&quot;:&quot;FIGURE_OBJECT&quot;,&quot;id&quot;:&quot;c86aa925-590c-4e56-8077-a1ef43e2fe8a&quot;,&quot;name&quot;:&quot;11 Sodium&quot;,&quot;displayName&quot;:&quot;11 Sodium&quot;,&quot;layout&quot;:{&quot;sizeRatio&quot;:{&quot;x&quot;:0.88,&quot;y&quot;:0.88},&quot;keepAspectRatio&quot;:true},&quot;opacity&quot;:1,&quot;path&quot;:{&quot;type&quot;:&quot;ELLIPSE&quot;,&quot;size&quot;:{&quot;x&quot;:24.468005095054703,&quot;y&quot;:24.468005095054703}},&quot;pathStyles&quot;:[{&quot;type&quot;:&quot;FILL&quot;,&quot;fillStyle&quot;:&quot;rgba(139,67,134,1)&quot;},{&quot;type&quot;:&quot;STROKE&quot;,&quot;strokeStyle&quot;:&quot;rgba(40,19,60,1)&quot;,&quot;lineWidth&quot;:0,&quot;lineJoin&quot;:&quot;round&quot;,&quot;dashArray&quot;:[0]}],&quot;isLocked&quot;:false,&quot;parent&quot;:{&quot;type&quot;:&quot;CHILD&quot;,&quot;parentId&quot;:&quot;eb4b8633-4bd1-4129-b533-b16baa088468&quot;,&quot;order&quot;:&quot;9999999999992&quot;},&quot;source&quot;:{&quot;id&quot;:&quot;5edaae108d5a3a00ac9329a9&quot;,&quot;type&quot;:&quot;ASSETS&quot;},&quot;isPremium&quot;:false},&quot;f35e7bb1-eeab-49b5-b2b4-29835b2c27c0&quot;:{&quot;type&quot;:&quot;FIGURE_OBJECT&quot;,&quot;id&quot;:&quot;f35e7bb1-eeab-49b5-b2b4-29835b2c27c0&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57793032998796,&quot;color&quot;:&quot;rgba(255,255,255,1)&quot;,&quot;fontWeight&quot;:&quot;normal&quot;,&quot;fontStyle&quot;:&quot;normal&quot;,&quot;decoration&quot;:&quot;none&quot;,&quot;script&quot;:&quot;none&quot;},&quot;range&quot;:[0,1]}],&quot;text&quot;:&quot;Sb&quot;}],&quot;verticalAlign&quot;:&quot;TOP&quot;,&quot;_lastCaretLocation&quot;:{&quot;lineIndex&quot;:0,&quot;runIndex&quot;:-1,&quot;charIndex&quot;:-1,&quot;endOfLine&quot;:true}},&quot;size&quot;:{&quot;x&quot;:21.531844483648143,&quot;y&quot;:14.904625661310586},&quot;targetSize&quot;:{&quot;x&quot;:21.531844483648143,&quot;y&quot;:2},&quot;format&quot;:&quot;BETTER_TEXT&quot;},&quot;parent&quot;:{&quot;type&quot;:&quot;CHILD&quot;,&quot;parentId&quot;:&quot;c86aa925-590c-4e56-8077-a1ef43e2fe8a&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59.xml><?xml version="1.0" encoding="utf-8"?>
<p:tagLst xmlns:p="http://schemas.openxmlformats.org/presentationml/2006/main">
  <p:tag name="ID" val="6992e2ea287528204f36f9fe"/>
  <p:tag name="FIGURESLIDEID" val="eb4b8633-4bd1-4129-b533-b16baa088468"/>
  <p:tag name="SELECTIONIDS" val="4d25d61f-8fec-4029-b7f6-818e382fd0ca"/>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4d25d61f-8fec-4029-b7f6-818e382fd0ca&quot;:{&quot;relativeTransform&quot;:{&quot;translate&quot;:{&quot;x&quot;:316.2117477209807,&quot;y&quot;:-5.611914427468987},&quot;rotate&quot;:-2.4492935982947064e-16,&quot;skewX&quot;:0,&quot;scale&quot;:{&quot;x&quot;:1,&quot;y&quot;:1}},&quot;type&quot;:&quot;FIGURE_OBJECT&quot;,&quot;id&quot;:&quot;4d25d61f-8fec-4029-b7f6-818e382fd0ca&quot;,&quot;name&quot;:&quot;53 Iodine&quot;,&quot;displayName&quot;:&quot;53 Iodine&quot;,&quot;layout&quot;:{&quot;sizeRatio&quot;:{&quot;x&quot;:0.88,&quot;y&quot;:0.88},&quot;keepAspectRatio&quot;:true},&quot;opacity&quot;:1,&quot;path&quot;:{&quot;type&quot;:&quot;ELLIPSE&quot;,&quot;size&quot;:{&quot;x&quot;:25.052553068351855,&quot;y&quot;:25.052553068351855}},&quot;pathStyles&quot;:[{&quot;type&quot;:&quot;FILL&quot;,&quot;fillStyle&quot;:&quot;rgba(145, 99, 193, 1)&quot;},{&quot;type&quot;:&quot;STROKE&quot;,&quot;strokeStyle&quot;:&quot;rgba(57, 28, 84, 1)&quot;,&quot;lineWidth&quot;:0,&quot;lineJoin&quot;:&quot;round&quot;,&quot;dashArray&quot;:[0]}],&quot;isLocked&quot;:false,&quot;parent&quot;:{&quot;type&quot;:&quot;CHILD&quot;,&quot;parentId&quot;:&quot;eb4b8633-4bd1-4129-b533-b16baa088468&quot;,&quot;order&quot;:&quot;9999999999993&quot;},&quot;source&quot;:{&quot;id&quot;:&quot;5edaadd38d5a3a00ac93288d&quot;,&quot;type&quot;:&quot;ASSETS&quot;},&quot;isPremium&quot;:false},&quot;a8ca4f7f-8a61-4560-b0e0-b3de96198bdb&quot;:{&quot;type&quot;:&quot;FIGURE_OBJECT&quot;,&quot;id&quot;:&quot;a8ca4f7f-8a61-4560-b0e0-b3de96198bdb&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878420854413807,&quot;color&quot;:&quot;rgba(255,255,255,1)&quot;,&quot;fontWeight&quot;:&quot;normal&quot;,&quot;fontStyle&quot;:&quot;normal&quot;,&quot;decoration&quot;:&quot;none&quot;,&quot;script&quot;:&quot;none&quot;},&quot;range&quot;:[0,1]}],&quot;text&quot;:&quot;Be&quot;}],&quot;verticalAlign&quot;:&quot;TOP&quot;,&quot;_lastCaretLocation&quot;:{&quot;lineIndex&quot;:0,&quot;runIndex&quot;:-1,&quot;charIndex&quot;:-1,&quot;endOfLine&quot;:true}},&quot;size&quot;:{&quot;x&quot;:22.046246700149638,&quot;y&quot;:15.17073383007758},&quot;targetSize&quot;:{&quot;x&quot;:22.046246700149638,&quot;y&quot;:2},&quot;format&quot;:&quot;BETTER_TEXT&quot;},&quot;parent&quot;:{&quot;type&quot;:&quot;CHILD&quot;,&quot;parentId&quot;:&quot;4d25d61f-8fec-4029-b7f6-818e382fd0ca&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6.xml><?xml version="1.0" encoding="utf-8"?>
<p:tagLst xmlns:p="http://schemas.openxmlformats.org/presentationml/2006/main">
  <p:tag name="ID" val="6992e2ea287528204f36f9fe"/>
  <p:tag name="FIGURESLIDEID" val="eb4b8633-4bd1-4129-b533-b16baa088468"/>
  <p:tag name="SELECTIONIDS" val="e6cac53d-b9ae-43e3-9f5e-77c3d6146e69"/>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e6cac53d-b9ae-43e3-9f5e-77c3d6146e69&quot;:{&quot;type&quot;:&quot;FIGURE_OBJECT&quot;,&quot;id&quot;:&quot;e6cac53d-b9ae-43e3-9f5e-77c3d6146e69&quot;,&quot;relativeTransform&quot;:{&quot;translate&quot;:{&quot;x&quot;:-240.48454575763802,&quot;y&quot;:11.59646989206071},&quot;rotate&quot;:0,&quot;skewX&quot;:0,&quot;scale&quot;:{&quot;x&quot;:1,&quot;y&quot;:1}},&quot;opacity&quot;:1,&quot;path&quot;:{&quot;type&quot;:&quot;ELLIPSE&quot;,&quot;size&quot;:{&quot;x&quot;:477.03000751799647,&quot;y&quot;:466.71200708673143}},&quot;isLocked&quot;:false,&quot;pathStyles&quot;:[{&quot;type&quot;:&quot;FILL&quot;,&quot;fillStyle&quot;:&quot;rgba(252, 229, 234, 1)&quot;},{&quot;type&quot;:&quot;STROKE&quot;,&quot;strokeStyle&quot;:&quot;rgba(138, 42, 68, 1)&quot;,&quot;lineWidth&quot;:2,&quot;lineJoin&quot;:&quot;round&quot;}],&quot;parent&quot;:{&quot;type&quot;:&quot;CHILD&quot;,&quot;parentId&quot;:&quot;eb4b8633-4bd1-4129-b533-b16baa088468&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60.xml><?xml version="1.0" encoding="utf-8"?>
<p:tagLst xmlns:p="http://schemas.openxmlformats.org/presentationml/2006/main">
  <p:tag name="ID" val="6992e2ea287528204f36f9fe"/>
  <p:tag name="FIGURESLIDEID" val="eb4b8633-4bd1-4129-b533-b16baa088468"/>
  <p:tag name="SELECTIONIDS" val="ade47777-c4fd-480d-9913-a73ed1a9a0dd"/>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ade47777-c4fd-480d-9913-a73ed1a9a0dd&quot;:{&quot;relativeTransform&quot;:{&quot;translate&quot;:{&quot;x&quot;:217.41380603983822,&quot;y&quot;:-5.316873368419042},&quot;rotate&quot;:-2.4492935982947064e-16,&quot;skewX&quot;:0,&quot;scale&quot;:{&quot;x&quot;:1,&quot;y&quot;:1}},&quot;type&quot;:&quot;FIGURE_OBJECT&quot;,&quot;id&quot;:&quot;ade47777-c4fd-480d-9913-a73ed1a9a0dd&quot;,&quot;name&quot;:&quot;26 Iron&quot;,&quot;displayName&quot;:&quot;26 Iron&quot;,&quot;layout&quot;:{&quot;sizeRatio&quot;:{&quot;x&quot;:0.88,&quot;y&quot;:0.88},&quot;keepAspectRatio&quot;:true},&quot;opacity&quot;:1,&quot;path&quot;:{&quot;type&quot;:&quot;ELLIPSE&quot;,&quot;size&quot;:{&quot;x&quot;:24.111870614395535,&quot;y&quot;:24.111870614395535}},&quot;pathStyles&quot;:[{&quot;type&quot;:&quot;FILL&quot;,&quot;fillStyle&quot;:&quot;rgb(184, 179, 109)&quot;},{&quot;type&quot;:&quot;STROKE&quot;,&quot;strokeStyle&quot;:&quot;rgba(107, 21, 25, 1)&quot;,&quot;lineWidth&quot;:1.162017860934725,&quot;lineJoin&quot;:&quot;round&quot;}],&quot;isLocked&quot;:false,&quot;parent&quot;:{&quot;type&quot;:&quot;CHILD&quot;,&quot;parentId&quot;:&quot;eb4b8633-4bd1-4129-b533-b16baa088468&quot;,&quot;order&quot;:&quot;9999999999995&quot;},&quot;source&quot;:{&quot;id&quot;:&quot;5edaacf291c6aa00ad06c406&quot;,&quot;type&quot;:&quot;ASSETS&quot;},&quot;isPremium&quot;:false},&quot;f670d2ec-8f4a-4149-a121-0681cc6e353c&quot;:{&quot;type&quot;:&quot;FIGURE_OBJECT&quot;,&quot;id&quot;:&quot;f670d2ec-8f4a-4149-a121-0681cc6e353c&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u&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ade47777-c4fd-480d-9913-a73ed1a9a0dd&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61.xml><?xml version="1.0" encoding="utf-8"?>
<p:tagLst xmlns:p="http://schemas.openxmlformats.org/presentationml/2006/main">
  <p:tag name="ID" val="6992e2ea287528204f36f9fe"/>
  <p:tag name="FIGURESLIDEID" val="eb4b8633-4bd1-4129-b533-b16baa088468"/>
  <p:tag name="SELECTIONIDS" val="3812c2e7-63fc-4132-99f9-3edd3c58ec7b"/>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3812c2e7-63fc-4132-99f9-3edd3c58ec7b&quot;:{&quot;relativeTransform&quot;:{&quot;translate&quot;:{&quot;x&quot;:285.52885880117526,&quot;y&quot;:-5.650701160169933},&quot;rotate&quot;:-2.449293598294706e-16,&quot;skewX&quot;:0,&quot;scale&quot;:{&quot;x&quot;:1,&quot;y&quot;:1}},&quot;type&quot;:&quot;FIGURE_OBJECT&quot;,&quot;id&quot;:&quot;3812c2e7-63fc-4132-99f9-3edd3c58ec7b&quot;,&quot;name&quot;:&quot;05 Boron&quot;,&quot;displayName&quot;:&quot;05 Boron&quot;,&quot;layout&quot;:{&quot;sizeRatio&quot;:{&quot;x&quot;:0.88,&quot;y&quot;:0.88},&quot;keepAspectRatio&quot;:true},&quot;opacity&quot;:1,&quot;path&quot;:{&quot;type&quot;:&quot;ELLIPSE&quot;,&quot;size&quot;:{&quot;x&quot;:25.234741023782462,&quot;y&quot;:22.54641456919654}},&quot;pathStyles&quot;:[{&quot;type&quot;:&quot;FILL&quot;,&quot;fillStyle&quot;:&quot;rgb(86, 176, 159)&quot;},{&quot;type&quot;:&quot;STROKE&quot;,&quot;strokeStyle&quot;:&quot;rgba(120,68,27,1)&quot;,&quot;lineWidth&quot;:1.1897788158186915,&quot;lineJoin&quot;:&quot;round&quot;}],&quot;isLocked&quot;:false,&quot;parent&quot;:{&quot;type&quot;:&quot;CHILD&quot;,&quot;parentId&quot;:&quot;eb4b8633-4bd1-4129-b533-b16baa088468&quot;,&quot;order&quot;:&quot;9999999999996&quot;},&quot;source&quot;:{&quot;id&quot;:&quot;5edaaec2f381bb00af50fc46&quot;,&quot;type&quot;:&quot;ASSETS&quot;},&quot;isPremium&quot;:false},&quot;92e057e7-3863-402d-87e7-0f2003be953f&quot;:{&quot;type&quot;:&quot;FIGURE_OBJECT&quot;,&quot;id&quot;:&quot;92e057e7-3863-402d-87e7-0f2003be953f&quot;,&quot;relativeTransform&quot;:{&quot;translate&quot;:{&quot;x&quot;:0,&quot;y&quot;:0},&quot;rotate&quot;:0},&quot;text&quot;:{&quot;textData&quot;:{&quot;lineSpacing&quot;:&quot;normal&quot;,&quot;alignment&quot;:&quot;center&quot;,&quot;lines&quot;:[{&quot;runs&quot;:[{&quot;style&quot;:{&quot;fontFamily&quot;:&quot;Roboto&quot;,&quot;fontSize&quot;:12.690974035399375,&quot;color&quot;:&quot;rgba(23,23,23,1)&quot;,&quot;fontWeight&quot;:&quot;normal&quot;,&quot;fontStyle&quot;:&quot;normal&quot;,&quot;decoration&quot;:&quot;none&quot;,&quot;script&quot;:&quot;none&quot;},&quot;range&quot;:[0,1]}],&quot;text&quot;:&quot;Mo&quot;}],&quot;verticalAlign&quot;:&quot;TOP&quot;,&quot;_lastCaretLocation&quot;:{&quot;lineIndex&quot;:0,&quot;runIndex&quot;:-1,&quot;charIndex&quot;:-1,&quot;endOfLine&quot;:true}},&quot;size&quot;:{&quot;x&quot;:22.206572100928568,&quot;y&quot;:15},&quot;targetSize&quot;:{&quot;x&quot;:22.206572100928568,&quot;y&quot;:2},&quot;format&quot;:&quot;BETTER_TEXT&quot;},&quot;parent&quot;:{&quot;type&quot;:&quot;CHILD&quot;,&quot;parentId&quot;:&quot;3812c2e7-63fc-4132-99f9-3edd3c58ec7b&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62.xml><?xml version="1.0" encoding="utf-8"?>
<p:tagLst xmlns:p="http://schemas.openxmlformats.org/presentationml/2006/main">
  <p:tag name="ID" val="6992e2ea287528204f36f9fe"/>
  <p:tag name="FIGURESLIDEID" val="eb4b8633-4bd1-4129-b533-b16baa088468"/>
  <p:tag name="SELECTIONIDS" val="f1c8c680-3467-4141-94d5-5312cbab424a"/>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f1c8c680-3467-4141-94d5-5312cbab424a&quot;:{&quot;relativeTransform&quot;:{&quot;translate&quot;:{&quot;x&quot;:248.86802636504274,&quot;y&quot;:-7.1058080888440145},&quot;rotate&quot;:-2.4492935982947064e-16,&quot;skewX&quot;:0,&quot;scale&quot;:{&quot;x&quot;:1,&quot;y&quot;:1}},&quot;type&quot;:&quot;FIGURE_OBJECT&quot;,&quot;id&quot;:&quot;f1c8c680-3467-4141-94d5-5312cbab424a&quot;,&quot;name&quot;:&quot;07 Nitrogen&quot;,&quot;displayName&quot;:&quot;07 Nitrogen&quot;,&quot;layout&quot;:{&quot;sizeRatio&quot;:{&quot;x&quot;:0.88,&quot;y&quot;:0.88},&quot;keepAspectRatio&quot;:true},&quot;opacity&quot;:1,&quot;path&quot;:{&quot;type&quot;:&quot;ELLIPSE&quot;,&quot;size&quot;:{&quot;x&quot;:24.111870614395535,&quot;y&quot;:24.111870614395535}},&quot;pathStyles&quot;:[{&quot;type&quot;:&quot;FILL&quot;,&quot;fillStyle&quot;:&quot;rgba(223, 237, 250, 1)&quot;},{&quot;type&quot;:&quot;STROKE&quot;,&quot;strokeStyle&quot;:&quot;rgba(45, 95, 138, 1)&quot;,&quot;lineWidth&quot;:1.162017860934725,&quot;lineJoin&quot;:&quot;round&quot;}],&quot;isLocked&quot;:false,&quot;parent&quot;:{&quot;type&quot;:&quot;CHILD&quot;,&quot;parentId&quot;:&quot;eb4b8633-4bd1-4129-b533-b16baa088468&quot;,&quot;order&quot;:&quot;9999999999997&quot;},&quot;source&quot;:{&quot;id&quot;:&quot;5edaae91ef788900aacb043f&quot;,&quot;type&quot;:&quot;ASSETS&quot;},&quot;isPremium&quot;:false},&quot;2443eb68-645d-40ef-a1da-60c2ee71a080&quot;:{&quot;type&quot;:&quot;FIGURE_OBJECT&quot;,&quot;id&quot;:&quot;2443eb68-645d-40ef-a1da-60c2ee71a080&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3,23,23,1)&quot;,&quot;fontWeight&quot;:&quot;normal&quot;,&quot;fontStyle&quot;:&quot;normal&quot;,&quot;decoration&quot;:&quot;none&quot;,&quot;script&quot;:&quot;none&quot;},&quot;range&quot;:[0,1]}],&quot;text&quot;:&quot;Se&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f1c8c680-3467-4141-94d5-5312cbab424a&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63.xml><?xml version="1.0" encoding="utf-8"?>
<p:tagLst xmlns:p="http://schemas.openxmlformats.org/presentationml/2006/main">
  <p:tag name="ID" val="6992e2ea287528204f36f9fe"/>
  <p:tag name="FIGURESLIDEID" val="eb4b8633-4bd1-4129-b533-b16baa088468"/>
  <p:tag name="SELECTIONIDS" val="14c168a6-f8e2-47bd-99ca-57bbb2b66745"/>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14c168a6-f8e2-47bd-99ca-57bbb2b66745&quot;:{&quot;relativeTransform&quot;:{&quot;translate&quot;:{&quot;x&quot;:328.98916095561896,&quot;y&quot;:115.44890836306126},&quot;rotate&quot;:-2.4492935982947064e-16,&quot;skewX&quot;:0,&quot;scale&quot;:{&quot;x&quot;:1,&quot;y&quot;:1}},&quot;type&quot;:&quot;FIGURE_OBJECT&quot;,&quot;id&quot;:&quot;14c168a6-f8e2-47bd-99ca-57bbb2b66745&quot;,&quot;name&quot;:&quot;20 Calcium&quot;,&quot;displayName&quot;:&quot;20 Calcium&quot;,&quot;layout&quot;:{&quot;sizeRatio&quot;:{&quot;x&quot;:0.88,&quot;y&quot;:0.88},&quot;keepAspectRatio&quot;:true},&quot;opacity&quot;:1,&quot;path&quot;:{&quot;type&quot;:&quot;ELLIPSE&quot;,&quot;size&quot;:{&quot;x&quot;:24.762800337163803,&quot;y&quot;:24.762800337163803}},&quot;pathStyles&quot;:[{&quot;type&quot;:&quot;FILL&quot;,&quot;fillStyle&quot;:&quot;rgba(23, 115, 11, 1)&quot;},{&quot;type&quot;:&quot;STROKE&quot;,&quot;strokeStyle&quot;:&quot;rgba(5, 39, 0, 1)&quot;,&quot;lineWidth&quot;:0,&quot;lineJoin&quot;:&quot;round&quot;,&quot;dashArray&quot;:[0]}],&quot;isLocked&quot;:false,&quot;parent&quot;:{&quot;type&quot;:&quot;CHILD&quot;,&quot;parentId&quot;:&quot;eb4b8633-4bd1-4129-b533-b16baa088468&quot;,&quot;order&quot;:&quot;99999999999972&quot;},&quot;source&quot;:{&quot;id&quot;:&quot;64021200bc874b4274285578&quot;,&quot;type&quot;:&quot;ASSETS&quot;},&quot;isPremium&quot;:false},&quot;d95833a5-69c8-4756-829d-187000989d5b&quot;:{&quot;type&quot;:&quot;FIGURE_OBJECT&quot;,&quot;id&quot;:&quot;d95833a5-69c8-4756-829d-187000989d5b&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729471659264924,&quot;color&quot;:&quot;rgba(255,255,255,1)&quot;,&quot;fontWeight&quot;:&quot;normal&quot;,&quot;fontStyle&quot;:&quot;normal&quot;,&quot;decoration&quot;:&quot;none&quot;,&quot;script&quot;:&quot;none&quot;},&quot;range&quot;:[0,1]}],&quot;text&quot;:&quot;Ni&quot;}],&quot;verticalAlign&quot;:&quot;TOP&quot;,&quot;_lastCaretLocation&quot;:{&quot;lineIndex&quot;:0,&quot;runIndex&quot;:-1,&quot;charIndex&quot;:-1,&quot;endOfLine&quot;:true}},&quot;size&quot;:{&quot;x&quot;:21.79126429670415,&quot;y&quot;:15},&quot;targetSize&quot;:{&quot;x&quot;:21.79126429670415,&quot;y&quot;:2},&quot;format&quot;:&quot;BETTER_TEXT&quot;},&quot;parent&quot;:{&quot;type&quot;:&quot;CHILD&quot;,&quot;parentId&quot;:&quot;14c168a6-f8e2-47bd-99ca-57bbb2b66745&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64.xml><?xml version="1.0" encoding="utf-8"?>
<p:tagLst xmlns:p="http://schemas.openxmlformats.org/presentationml/2006/main">
  <p:tag name="ID" val="6992e2ea287528204f36f9fe"/>
  <p:tag name="FIGURESLIDEID" val="eb4b8633-4bd1-4129-b533-b16baa088468"/>
  <p:tag name="SELECTIONIDS" val="e81fe363-b90f-470e-9041-e77af6036719"/>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e81fe363-b90f-470e-9041-e77af6036719&quot;:{&quot;relativeTransform&quot;:{&quot;translate&quot;:{&quot;x&quot;:291.04814306964295,&quot;y&quot;:117.66474787922604},&quot;rotate&quot;:-2.4492935982947064e-16,&quot;skewX&quot;:0,&quot;scale&quot;:{&quot;x&quot;:1,&quot;y&quot;:1}},&quot;type&quot;:&quot;FIGURE_OBJECT&quot;,&quot;id&quot;:&quot;e81fe363-b90f-470e-9041-e77af6036719&quot;,&quot;name&quot;:&quot;07 Nitrogen&quot;,&quot;displayName&quot;:&quot;07 Nitrogen&quot;,&quot;layout&quot;:{&quot;sizeRatio&quot;:{&quot;x&quot;:0.88,&quot;y&quot;:0.88},&quot;keepAspectRatio&quot;:true},&quot;opacity&quot;:1,&quot;path&quot;:{&quot;type&quot;:&quot;ELLIPSE&quot;,&quot;size&quot;:{&quot;x&quot;:24.111870614395535,&quot;y&quot;:24.111870614395535}},&quot;pathStyles&quot;:[{&quot;type&quot;:&quot;FILL&quot;,&quot;fillStyle&quot;:&quot;rgb(122, 168, 228)&quot;},{&quot;type&quot;:&quot;STROKE&quot;,&quot;strokeStyle&quot;:&quot;rgb(19, 54, 122)&quot;,&quot;lineWidth&quot;:1.162017860934725,&quot;lineJoin&quot;:&quot;round&quot;}],&quot;isLocked&quot;:false,&quot;parent&quot;:{&quot;type&quot;:&quot;CHILD&quot;,&quot;parentId&quot;:&quot;eb4b8633-4bd1-4129-b533-b16baa088468&quot;,&quot;order&quot;:&quot;99999999999975&quot;},&quot;source&quot;:{&quot;id&quot;:&quot;5edaae91ef788900aacb043f&quot;,&quot;type&quot;:&quot;ASSETS&quot;},&quot;isPremium&quot;:false},&quot;4c8067ea-407c-417a-a836-897939e21b34&quot;:{&quot;type&quot;:&quot;FIGURE_OBJECT&quot;,&quot;id&quot;:&quot;4c8067ea-407c-417a-a836-897939e21b34&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Mg&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e81fe363-b90f-470e-9041-e77af6036719&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65.xml><?xml version="1.0" encoding="utf-8"?>
<p:tagLst xmlns:p="http://schemas.openxmlformats.org/presentationml/2006/main">
  <p:tag name="ID" val="6992e2ea287528204f36f9fe"/>
  <p:tag name="FIGURESLIDEID" val="eb4b8633-4bd1-4129-b533-b16baa088468"/>
  <p:tag name="SELECTIONIDS" val="d8a06de0-56da-46d5-b413-952f90fa3423"/>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d8a06de0-56da-46d5-b413-952f90fa3423&quot;:{&quot;relativeTransform&quot;:{&quot;translate&quot;:{&quot;x&quot;:249.11153030574138,&quot;y&quot;:115.9745433653294},&quot;rotate&quot;:-2.4492935982947064e-16,&quot;skewX&quot;:0,&quot;scale&quot;:{&quot;x&quot;:1,&quot;y&quot;:1}},&quot;type&quot;:&quot;FIGURE_OBJECT&quot;,&quot;id&quot;:&quot;d8a06de0-56da-46d5-b413-952f90fa3423&quot;,&quot;name&quot;:&quot;20 Calcium&quot;,&quot;displayName&quot;:&quot;20 Calcium&quot;,&quot;layout&quot;:{&quot;sizeRatio&quot;:{&quot;x&quot;:0.88,&quot;y&quot;:0.88},&quot;keepAspectRatio&quot;:true},&quot;opacity&quot;:1,&quot;path&quot;:{&quot;type&quot;:&quot;ELLIPSE&quot;,&quot;size&quot;:{&quot;x&quot;:24.402375079629223,&quot;y&quot;:24.402375079629223}},&quot;pathStyles&quot;:[{&quot;type&quot;:&quot;FILL&quot;,&quot;fillStyle&quot;:&quot;rgb(144, 190, 137)&quot;},{&quot;type&quot;:&quot;STROKE&quot;,&quot;strokeStyle&quot;:&quot;rgba(5, 39, 0, 1)&quot;,&quot;lineWidth&quot;:1.1760180761267096,&quot;lineJoin&quot;:&quot;round&quot;}],&quot;isLocked&quot;:false,&quot;parent&quot;:{&quot;type&quot;:&quot;CHILD&quot;,&quot;parentId&quot;:&quot;eb4b8633-4bd1-4129-b533-b16baa088468&quot;,&quot;order&quot;:&quot;9999999999998&quot;},&quot;source&quot;:{&quot;id&quot;:&quot;64021200bc874b4274285578&quot;,&quot;type&quot;:&quot;ASSETS&quot;},&quot;isPremium&quot;:false},&quot;062cb7eb-6b97-40dc-bf37-2f0dd1eab4da&quot;:{&quot;type&quot;:&quot;FIGURE_OBJECT&quot;,&quot;id&quot;:&quot;062cb7eb-6b97-40dc-bf37-2f0dd1eab4da&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544192812018233,&quot;color&quot;:&quot;rgba(255,255,255,1)&quot;,&quot;fontWeight&quot;:&quot;normal&quot;,&quot;fontStyle&quot;:&quot;normal&quot;,&quot;decoration&quot;:&quot;none&quot;,&quot;script&quot;:&quot;none&quot;},&quot;range&quot;:[0,1]}],&quot;text&quot;:&quot;Fe&quot;}],&quot;verticalAlign&quot;:&quot;TOP&quot;,&quot;_lastCaretLocation&quot;:{&quot;lineIndex&quot;:0,&quot;runIndex&quot;:-1,&quot;charIndex&quot;:-1,&quot;endOfLine&quot;:true}},&quot;size&quot;:{&quot;x&quot;:21.47409007007372,&quot;y&quot;:14.68768721051784},&quot;targetSize&quot;:{&quot;x&quot;:21.47409007007372,&quot;y&quot;:2},&quot;format&quot;:&quot;BETTER_TEXT&quot;},&quot;parent&quot;:{&quot;type&quot;:&quot;CHILD&quot;,&quot;parentId&quot;:&quot;d8a06de0-56da-46d5-b413-952f90fa3423&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66.xml><?xml version="1.0" encoding="utf-8"?>
<p:tagLst xmlns:p="http://schemas.openxmlformats.org/presentationml/2006/main">
  <p:tag name="ID" val="6992e2ea287528204f36f9fe"/>
  <p:tag name="FIGURESLIDEID" val="eb4b8633-4bd1-4129-b533-b16baa088468"/>
  <p:tag name="SELECTIONIDS" val="fbabae45-e871-4cd2-8c60-0d31fab61167"/>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fbabae45-e871-4cd2-8c60-0d31fab61167&quot;:{&quot;relativeTransform&quot;:{&quot;translate&quot;:{&quot;x&quot;:205.10613489073023,&quot;y&quot;:116.89612361052664},&quot;rotate&quot;:-2.449293598294706e-16},&quot;type&quot;:&quot;FIGURE_OBJECT&quot;,&quot;id&quot;:&quot;fbabae45-e871-4cd2-8c60-0d31fab61167&quot;,&quot;name&quot;:&quot;05 Boron&quot;,&quot;displayName&quot;:&quot;05 Boron&quot;,&quot;layout&quot;:{&quot;sizeRatio&quot;:{&quot;x&quot;:0.88,&quot;y&quot;:0.88},&quot;keepAspectRatio&quot;:true},&quot;opacity&quot;:1,&quot;path&quot;:{&quot;type&quot;:&quot;ELLIPSE&quot;,&quot;size&quot;:{&quot;x&quot;:28.66365783890078,&quot;y&quot;:22.54641456919654}},&quot;pathStyles&quot;:[{&quot;type&quot;:&quot;FILL&quot;,&quot;fillStyle&quot;:&quot;rgb(86, 176, 159)&quot;},{&quot;type&quot;:&quot;STROKE&quot;,&quot;strokeStyle&quot;:&quot;rgba(120,68,27,1)&quot;,&quot;lineWidth&quot;:1.1897788158186915,&quot;lineJoin&quot;:&quot;round&quot;}],&quot;isLocked&quot;:false,&quot;parent&quot;:{&quot;type&quot;:&quot;CHILD&quot;,&quot;parentId&quot;:&quot;eb4b8633-4bd1-4129-b533-b16baa088468&quot;,&quot;order&quot;:&quot;9999999999999&quot;},&quot;source&quot;:{&quot;id&quot;:&quot;5edaaec2f381bb00af50fc46&quot;,&quot;type&quot;:&quot;ASSETS&quot;},&quot;isPremium&quot;:false},&quot;4ca24aaa-cf22-4e02-8f4f-1366b66bdbd8&quot;:{&quot;type&quot;:&quot;FIGURE_OBJECT&quot;,&quot;id&quot;:&quot;4ca24aaa-cf22-4e02-8f4f-1366b66bdbd8&quot;,&quot;relativeTransform&quot;:{&quot;translate&quot;:{&quot;x&quot;:0,&quot;y&quot;:0},&quot;rotate&quot;:0},&quot;text&quot;:{&quot;textData&quot;:{&quot;lineSpacing&quot;:&quot;normal&quot;,&quot;alignment&quot;:&quot;center&quot;,&quot;lines&quot;:[{&quot;runs&quot;:[{&quot;style&quot;:{&quot;fontFamily&quot;:&quot;Roboto&quot;,&quot;fontSize&quot;:12.690974035399375,&quot;color&quot;:&quot;rgba(23,23,23,1)&quot;,&quot;fontWeight&quot;:&quot;normal&quot;,&quot;fontStyle&quot;:&quot;normal&quot;,&quot;decoration&quot;:&quot;none&quot;,&quot;script&quot;:&quot;none&quot;},&quot;range&quot;:[0,1]}],&quot;text&quot;:&quot;Mo&quot;}],&quot;verticalAlign&quot;:&quot;TOP&quot;,&quot;_lastCaretLocation&quot;:{&quot;lineIndex&quot;:0,&quot;runIndex&quot;:-1,&quot;charIndex&quot;:-1,&quot;endOfLine&quot;:true}},&quot;size&quot;:{&quot;x&quot;:25.224018898232682,&quot;y&quot;:15},&quot;targetSize&quot;:{&quot;x&quot;:25.224018898232682,&quot;y&quot;:2},&quot;format&quot;:&quot;BETTER_TEXT&quot;},&quot;parent&quot;:{&quot;type&quot;:&quot;CHILD&quot;,&quot;parentId&quot;:&quot;fbabae45-e871-4cd2-8c60-0d31fab61167&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67.xml><?xml version="1.0" encoding="utf-8"?>
<p:tagLst xmlns:p="http://schemas.openxmlformats.org/presentationml/2006/main">
  <p:tag name="ID" val="6992e2ea287528204f36f9fe"/>
  <p:tag name="FIGURESLIDEID" val="eb4b8633-4bd1-4129-b533-b16baa088468"/>
  <p:tag name="SELECTIONIDS" val="5820b50f-096e-42e7-83f4-f9c9dbade747"/>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5820b50f-096e-42e7-83f4-f9c9dbade747&quot;:{&quot;relativeTransform&quot;:{&quot;translate&quot;:{&quot;x&quot;:257.5106647344261,&quot;y&quot;:-271.6814959685754},&quot;rotate&quot;:-2.449293598294706e-16,&quot;skewX&quot;:0,&quot;scale&quot;:{&quot;x&quot;:1,&quot;y&quot;:1}},&quot;type&quot;:&quot;FIGURE_OBJECT&quot;,&quot;id&quot;:&quot;5820b50f-096e-42e7-83f4-f9c9dbade747&quot;,&quot;name&quot;:&quot;05 Boron&quot;,&quot;displayName&quot;:&quot;05 Boron&quot;,&quot;layout&quot;:{&quot;sizeRatio&quot;:{&quot;x&quot;:0.88,&quot;y&quot;:0.88},&quot;keepAspectRatio&quot;:true},&quot;opacity&quot;:1,&quot;path&quot;:{&quot;type&quot;:&quot;ELLIPSE&quot;,&quot;size&quot;:{&quot;x&quot;:25.234741023782462,&quot;y&quot;:22.54641456919654}},&quot;pathStyles&quot;:[{&quot;type&quot;:&quot;FILL&quot;,&quot;fillStyle&quot;:&quot;rgb(86, 176, 159)&quot;},{&quot;type&quot;:&quot;STROKE&quot;,&quot;strokeStyle&quot;:&quot;rgba(120,68,27,1)&quot;,&quot;lineWidth&quot;:1.1897788158186915,&quot;lineJoin&quot;:&quot;round&quot;}],&quot;isLocked&quot;:false,&quot;parent&quot;:{&quot;type&quot;:&quot;CHILD&quot;,&quot;parentId&quot;:&quot;eb4b8633-4bd1-4129-b533-b16baa088468&quot;,&quot;order&quot;:&quot;99999999999995&quot;},&quot;source&quot;:{&quot;id&quot;:&quot;5edaaec2f381bb00af50fc46&quot;,&quot;type&quot;:&quot;ASSETS&quot;},&quot;isPremium&quot;:false},&quot;be5551e6-2bf2-4cac-a8a0-3af880be5695&quot;:{&quot;type&quot;:&quot;FIGURE_OBJECT&quot;,&quot;id&quot;:&quot;be5551e6-2bf2-4cac-a8a0-3af880be5695&quot;,&quot;relativeTransform&quot;:{&quot;translate&quot;:{&quot;x&quot;:0,&quot;y&quot;:0},&quot;rotate&quot;:0},&quot;text&quot;:{&quot;textData&quot;:{&quot;lineSpacing&quot;:&quot;normal&quot;,&quot;alignment&quot;:&quot;center&quot;,&quot;lines&quot;:[{&quot;runs&quot;:[{&quot;style&quot;:{&quot;fontFamily&quot;:&quot;Roboto&quot;,&quot;fontSize&quot;:12.690974035399375,&quot;color&quot;:&quot;rgba(23,23,23,1)&quot;,&quot;fontWeight&quot;:&quot;normal&quot;,&quot;fontStyle&quot;:&quot;normal&quot;,&quot;decoration&quot;:&quot;none&quot;,&quot;script&quot;:&quot;none&quot;},&quot;range&quot;:[0,1]}],&quot;text&quot;:&quot;Mo&quot;}],&quot;verticalAlign&quot;:&quot;TOP&quot;,&quot;_lastCaretLocation&quot;:{&quot;lineIndex&quot;:0,&quot;runIndex&quot;:-1,&quot;charIndex&quot;:-1,&quot;endOfLine&quot;:true}},&quot;size&quot;:{&quot;x&quot;:22.206572100928568,&quot;y&quot;:15},&quot;targetSize&quot;:{&quot;x&quot;:22.206572100928568,&quot;y&quot;:2},&quot;format&quot;:&quot;BETTER_TEXT&quot;},&quot;parent&quot;:{&quot;type&quot;:&quot;CHILD&quot;,&quot;parentId&quot;:&quot;5820b50f-096e-42e7-83f4-f9c9dbade747&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68.xml><?xml version="1.0" encoding="utf-8"?>
<p:tagLst xmlns:p="http://schemas.openxmlformats.org/presentationml/2006/main">
  <p:tag name="ID" val="6992e2ea287528204f36f9fe"/>
  <p:tag name="FIGURESLIDEID" val="eb4b8633-4bd1-4129-b533-b16baa088468"/>
  <p:tag name="SELECTIONIDS" val="f0d336ce-cd70-493e-8f8b-db5d3658f904"/>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f0d336ce-cd70-493e-8f8b-db5d3658f904&quot;:{&quot;relativeTransform&quot;:{&quot;translate&quot;:{&quot;x&quot;:-328.82575363079184,&quot;y&quot;:-169.68957120391713},&quot;rotate&quot;:-2.4492935982947064e-16,&quot;skewX&quot;:0,&quot;scale&quot;:{&quot;x&quot;:1,&quot;y&quot;:1}},&quot;type&quot;:&quot;FIGURE_OBJECT&quot;,&quot;id&quot;:&quot;f0d336ce-cd70-493e-8f8b-db5d3658f904&quot;,&quot;name&quot;:&quot;11 Sodium&quot;,&quot;displayName&quot;:&quot;11 Sodium&quot;,&quot;layout&quot;:{&quot;sizeRatio&quot;:{&quot;x&quot;:0.88,&quot;y&quot;:0.88},&quot;keepAspectRatio&quot;:true},&quot;opacity&quot;:1,&quot;path&quot;:{&quot;type&quot;:&quot;ELLIPSE&quot;,&quot;size&quot;:{&quot;x&quot;:24.111870614395535,&quot;y&quot;:24.111870614395535}},&quot;pathStyles&quot;:[{&quot;type&quot;:&quot;FILL&quot;,&quot;fillStyle&quot;:&quot;rgb(174, 103, 169)&quot;},{&quot;type&quot;:&quot;STROKE&quot;,&quot;strokeStyle&quot;:&quot;rgba(40,19,60,1)&quot;,&quot;lineWidth&quot;:1.162017860934725,&quot;lineJoin&quot;:&quot;round&quot;}],&quot;isLocked&quot;:false,&quot;parent&quot;:{&quot;type&quot;:&quot;CHILD&quot;,&quot;parentId&quot;:&quot;eb4b8633-4bd1-4129-b533-b16baa088468&quot;,&quot;order&quot;:&quot;999997&quot;},&quot;source&quot;:{&quot;id&quot;:&quot;5edaae108d5a3a00ac9329a9&quot;,&quot;type&quot;:&quot;ASSETS&quot;},&quot;isPremium&quot;:false},&quot;4d0c347a-4068-44b6-bffb-20fa12412c25&quot;:{&quot;type&quot;:&quot;FIGURE_OBJECT&quot;,&quot;id&quot;:&quot;4d0c347a-4068-44b6-bffb-20fa12412c25&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a&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f0d336ce-cd70-493e-8f8b-db5d3658f904&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69.xml><?xml version="1.0" encoding="utf-8"?>
<p:tagLst xmlns:p="http://schemas.openxmlformats.org/presentationml/2006/main">
  <p:tag name="ID" val="6992e2ea287528204f36f9fe"/>
  <p:tag name="FIGURESLIDEID" val="eb4b8633-4bd1-4129-b533-b16baa088468"/>
  <p:tag name="SELECTIONIDS" val="3a0b47d1-e7c9-4a47-a997-154db95b5a9a"/>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3a0b47d1-e7c9-4a47-a997-154db95b5a9a&quot;:{&quot;relativeTransform&quot;:{&quot;translate&quot;:{&quot;x&quot;:-113.83816393619627,&quot;y&quot;:-99.36486237692445},&quot;rotate&quot;:-2.4492935982947064e-16,&quot;skewX&quot;:0,&quot;scale&quot;:{&quot;x&quot;:1,&quot;y&quot;:1}},&quot;type&quot;:&quot;FIGURE_OBJECT&quot;,&quot;id&quot;:&quot;3a0b47d1-e7c9-4a47-a997-154db95b5a9a&quot;,&quot;name&quot;:&quot;26 Iron&quot;,&quot;displayName&quot;:&quot;26 Iron&quot;,&quot;layout&quot;:{&quot;sizeRatio&quot;:{&quot;x&quot;:0.88,&quot;y&quot;:0.88},&quot;keepAspectRatio&quot;:true},&quot;opacity&quot;:1,&quot;path&quot;:{&quot;type&quot;:&quot;ELLIPSE&quot;,&quot;size&quot;:{&quot;x&quot;:24.468005095054703,&quot;y&quot;:24.468005095054703}},&quot;pathStyles&quot;:[{&quot;type&quot;:&quot;FILL&quot;,&quot;fillStyle&quot;:&quot;rgba(189,87,54,1)&quot;},{&quot;type&quot;:&quot;STROKE&quot;,&quot;strokeStyle&quot;:&quot;rgba(107, 21, 25, 1)&quot;,&quot;lineWidth&quot;:0,&quot;lineJoin&quot;:&quot;round&quot;,&quot;dashArray&quot;:[0]}],&quot;isLocked&quot;:false,&quot;parent&quot;:{&quot;type&quot;:&quot;CHILD&quot;,&quot;parentId&quot;:&quot;eb4b8633-4bd1-4129-b533-b16baa088468&quot;,&quot;order&quot;:&quot;9999985&quot;},&quot;source&quot;:{&quot;id&quot;:&quot;5edaacf291c6aa00ad06c406&quot;,&quot;type&quot;:&quot;ASSETS&quot;},&quot;isPremium&quot;:false},&quot;0e9c52bf-8496-42c5-a295-073b2aa59571&quot;:{&quot;type&quot;:&quot;FIGURE_OBJECT&quot;,&quot;id&quot;:&quot;0e9c52bf-8496-42c5-a295-073b2aa59571&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57793032998796,&quot;color&quot;:&quot;rgba(255,255,255,1)&quot;,&quot;fontWeight&quot;:&quot;normal&quot;,&quot;fontStyle&quot;:&quot;normal&quot;,&quot;decoration&quot;:&quot;none&quot;,&quot;script&quot;:&quot;none&quot;},&quot;range&quot;:[0,1]}],&quot;text&quot;:&quot;Tl&quot;}],&quot;verticalAlign&quot;:&quot;TOP&quot;,&quot;_lastCaretLocation&quot;:{&quot;lineIndex&quot;:0,&quot;runIndex&quot;:-1,&quot;charIndex&quot;:-1,&quot;endOfLine&quot;:true}},&quot;size&quot;:{&quot;x&quot;:21.531844483648143,&quot;y&quot;:14.904625661310586},&quot;targetSize&quot;:{&quot;x&quot;:21.531844483648143,&quot;y&quot;:2},&quot;format&quot;:&quot;BETTER_TEXT&quot;},&quot;parent&quot;:{&quot;type&quot;:&quot;CHILD&quot;,&quot;parentId&quot;:&quot;3a0b47d1-e7c9-4a47-a997-154db95b5a9a&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7.xml><?xml version="1.0" encoding="utf-8"?>
<p:tagLst xmlns:p="http://schemas.openxmlformats.org/presentationml/2006/main">
  <p:tag name="ID" val="6992e2ea287528204f36f9fe"/>
  <p:tag name="FIGURESLIDEID" val="eb4b8633-4bd1-4129-b533-b16baa088468"/>
  <p:tag name="SELECTIONIDS" val="d91c8a40-00cd-4016-979c-db4c8e663d01"/>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d91c8a40-00cd-4016-979c-db4c8e663d01&quot;:{&quot;type&quot;:&quot;FIGURE_OBJECT&quot;,&quot;id&quot;:&quot;d91c8a40-00cd-4016-979c-db4c8e663d01&quot;,&quot;relativeTransform&quot;:{&quot;translate&quot;:{&quot;x&quot;:240.86154765749345,&quot;y&quot;:1.7660031936915175},&quot;rotate&quot;:0,&quot;skewX&quot;:0,&quot;scale&quot;:{&quot;x&quot;:1,&quot;y&quot;:1}},&quot;opacity&quot;:1,&quot;path&quot;:{&quot;type&quot;:&quot;ELLIPSE&quot;,&quot;size&quot;:{&quot;x&quot;:450.58400624751295,&quot;y&quot;:447.05200638738296}},&quot;isLocked&quot;:false,&quot;pathStyles&quot;:[{&quot;type&quot;:&quot;FILL&quot;,&quot;fillStyle&quot;:&quot;#EEF4FB&quot;},{&quot;type&quot;:&quot;STROKE&quot;,&quot;strokeStyle&quot;:&quot;#95AAD3&quot;,&quot;lineWidth&quot;:2,&quot;lineJoin&quot;:&quot;round&quot;}],&quot;parent&quot;:{&quot;type&quot;:&quot;CHILD&quot;,&quot;parentId&quot;:&quot;eb4b8633-4bd1-4129-b533-b16baa088468&quot;,&quot;order&quot;:&quot;7&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70.xml><?xml version="1.0" encoding="utf-8"?>
<p:tagLst xmlns:p="http://schemas.openxmlformats.org/presentationml/2006/main">
  <p:tag name="ID" val="6992e2ea287528204f36f9fe"/>
  <p:tag name="FIGURESLIDEID" val="eb4b8633-4bd1-4129-b533-b16baa088468"/>
  <p:tag name="SELECTIONIDS" val="e86b9c3f-2947-4cfb-9a00-e12f41b893ea"/>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e86b9c3f-2947-4cfb-9a00-e12f41b893ea&quot;:{&quot;relativeTransform&quot;:{&quot;translate&quot;:{&quot;x&quot;:-89.22225329204143,&quot;y&quot;:-135.43313347905138},&quot;rotate&quot;:-2.4492935982947064e-16,&quot;skewX&quot;:0,&quot;scale&quot;:{&quot;x&quot;:1,&quot;y&quot;:1}},&quot;type&quot;:&quot;FIGURE_OBJECT&quot;,&quot;id&quot;:&quot;e86b9c3f-2947-4cfb-9a00-e12f41b893ea&quot;,&quot;name&quot;:&quot;20 Calcium&quot;,&quot;displayName&quot;:&quot;20 Calcium&quot;,&quot;layout&quot;:{&quot;sizeRatio&quot;:{&quot;x&quot;:0.88,&quot;y&quot;:0.88},&quot;keepAspectRatio&quot;:true},&quot;opacity&quot;:1,&quot;path&quot;:{&quot;type&quot;:&quot;ELLIPSE&quot;,&quot;size&quot;:{&quot;x&quot;:24.762800337163803,&quot;y&quot;:24.762800337163803}},&quot;pathStyles&quot;:[{&quot;type&quot;:&quot;FILL&quot;,&quot;fillStyle&quot;:&quot;rgba(23, 115, 11, 1)&quot;},{&quot;type&quot;:&quot;STROKE&quot;,&quot;strokeStyle&quot;:&quot;rgba(5, 39, 0, 1)&quot;,&quot;lineWidth&quot;:0,&quot;lineJoin&quot;:&quot;round&quot;,&quot;dashArray&quot;:[0]}],&quot;isLocked&quot;:false,&quot;parent&quot;:{&quot;type&quot;:&quot;CHILD&quot;,&quot;parentId&quot;:&quot;eb4b8633-4bd1-4129-b533-b16baa088468&quot;,&quot;order&quot;:&quot;999999&quot;},&quot;source&quot;:{&quot;id&quot;:&quot;64021200bc874b4274285578&quot;,&quot;type&quot;:&quot;ASSETS&quot;},&quot;isPremium&quot;:false},&quot;e85f5f82-f7fd-4572-8eea-e855cdd364be&quot;:{&quot;type&quot;:&quot;FIGURE_OBJECT&quot;,&quot;id&quot;:&quot;e85f5f82-f7fd-4572-8eea-e855cdd364be&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729471659264924,&quot;color&quot;:&quot;rgba(255,255,255,1)&quot;,&quot;fontWeight&quot;:&quot;normal&quot;,&quot;fontStyle&quot;:&quot;normal&quot;,&quot;decoration&quot;:&quot;none&quot;,&quot;script&quot;:&quot;none&quot;},&quot;range&quot;:[0,1]}],&quot;text&quot;:&quot;Ni&quot;}],&quot;verticalAlign&quot;:&quot;TOP&quot;,&quot;_lastCaretLocation&quot;:{&quot;lineIndex&quot;:0,&quot;runIndex&quot;:-1,&quot;charIndex&quot;:-1,&quot;endOfLine&quot;:true}},&quot;size&quot;:{&quot;x&quot;:21.79126429670415,&quot;y&quot;:15},&quot;targetSize&quot;:{&quot;x&quot;:21.79126429670415,&quot;y&quot;:2},&quot;format&quot;:&quot;BETTER_TEXT&quot;},&quot;parent&quot;:{&quot;type&quot;:&quot;CHILD&quot;,&quot;parentId&quot;:&quot;e86b9c3f-2947-4cfb-9a00-e12f41b893ea&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71.xml><?xml version="1.0" encoding="utf-8"?>
<p:tagLst xmlns:p="http://schemas.openxmlformats.org/presentationml/2006/main">
  <p:tag name="ID" val="6992e2ea287528204f36f9fe"/>
  <p:tag name="FIGURESLIDEID" val="eb4b8633-4bd1-4129-b533-b16baa088468"/>
  <p:tag name="SELECTIONIDS" val="379413a7-5d1a-4bce-8a7f-253f7fd5584b"/>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379413a7-5d1a-4bce-8a7f-253f7fd5584b&quot;:{&quot;relativeTransform&quot;:{&quot;translate&quot;:{&quot;x&quot;:-62.58915624260494,&quot;y&quot;:37.201406883833926},&quot;rotate&quot;:-2.4492935982947064e-16,&quot;skewX&quot;:0,&quot;scale&quot;:{&quot;x&quot;:1,&quot;y&quot;:1}},&quot;type&quot;:&quot;FIGURE_OBJECT&quot;,&quot;id&quot;:&quot;379413a7-5d1a-4bce-8a7f-253f7fd5584b&quot;,&quot;name&quot;:&quot;26 Iron&quot;,&quot;displayName&quot;:&quot;26 Iron&quot;,&quot;layout&quot;:{&quot;sizeRatio&quot;:{&quot;x&quot;:0.88,&quot;y&quot;:0.88},&quot;keepAspectRatio&quot;:true},&quot;opacity&quot;:1,&quot;path&quot;:{&quot;type&quot;:&quot;ELLIPSE&quot;,&quot;size&quot;:{&quot;x&quot;:24.111870614395535,&quot;y&quot;:24.111870614395535}},&quot;pathStyles&quot;:[{&quot;type&quot;:&quot;FILL&quot;,&quot;fillStyle&quot;:&quot;rgb(184, 179, 109)&quot;},{&quot;type&quot;:&quot;STROKE&quot;,&quot;strokeStyle&quot;:&quot;rgba(107, 21, 25, 1)&quot;,&quot;lineWidth&quot;:1.162017860934725,&quot;lineJoin&quot;:&quot;round&quot;}],&quot;isLocked&quot;:false,&quot;parent&quot;:{&quot;type&quot;:&quot;CHILD&quot;,&quot;parentId&quot;:&quot;eb4b8633-4bd1-4129-b533-b16baa088468&quot;,&quot;order&quot;:&quot;99999995&quot;},&quot;source&quot;:{&quot;id&quot;:&quot;5edaacf291c6aa00ad06c406&quot;,&quot;type&quot;:&quot;ASSETS&quot;},&quot;isPremium&quot;:false},&quot;90e21b21-25d7-49e2-b3e3-ce48e69e0316&quot;:{&quot;type&quot;:&quot;FIGURE_OBJECT&quot;,&quot;id&quot;:&quot;90e21b21-25d7-49e2-b3e3-ce48e69e0316&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u&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379413a7-5d1a-4bce-8a7f-253f7fd5584b&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72.xml><?xml version="1.0" encoding="utf-8"?>
<p:tagLst xmlns:p="http://schemas.openxmlformats.org/presentationml/2006/main">
  <p:tag name="ID" val="6992e2ea287528204f36f9fe"/>
  <p:tag name="FIGURESLIDEID" val="eb4b8633-4bd1-4129-b533-b16baa088468"/>
  <p:tag name="SELECTIONIDS" val="acf83bc5-b52b-4d59-a1ef-f87593065291"/>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acf83bc5-b52b-4d59-a1ef-f87593065291&quot;:{&quot;relativeTransform&quot;:{&quot;translate&quot;:{&quot;x&quot;:-12.476685144064959,&quot;y&quot;:238.5262734026969},&quot;rotate&quot;:-2.4492935982947064e-16,&quot;skewX&quot;:0,&quot;scale&quot;:{&quot;x&quot;:1,&quot;y&quot;:1}},&quot;type&quot;:&quot;FIGURE_OBJECT&quot;,&quot;id&quot;:&quot;acf83bc5-b52b-4d59-a1ef-f87593065291&quot;,&quot;name&quot;:&quot;26 Iron&quot;,&quot;displayName&quot;:&quot;26 Iron&quot;,&quot;layout&quot;:{&quot;sizeRatio&quot;:{&quot;x&quot;:0.88,&quot;y&quot;:0.88},&quot;keepAspectRatio&quot;:true},&quot;opacity&quot;:1,&quot;path&quot;:{&quot;type&quot;:&quot;ELLIPSE&quot;,&quot;size&quot;:{&quot;x&quot;:24.468005095054703,&quot;y&quot;:24.468005095054703}},&quot;pathStyles&quot;:[{&quot;type&quot;:&quot;FILL&quot;,&quot;fillStyle&quot;:&quot;rgba(189,87,54,1)&quot;},{&quot;type&quot;:&quot;STROKE&quot;,&quot;strokeStyle&quot;:&quot;rgba(107, 21, 25, 1)&quot;,&quot;lineWidth&quot;:0,&quot;lineJoin&quot;:&quot;round&quot;,&quot;dashArray&quot;:[0]}],&quot;isLocked&quot;:false,&quot;parent&quot;:{&quot;type&quot;:&quot;CHILD&quot;,&quot;parentId&quot;:&quot;eb4b8633-4bd1-4129-b533-b16baa088468&quot;,&quot;order&quot;:&quot;999999999999995&quot;},&quot;source&quot;:{&quot;id&quot;:&quot;5edaacf291c6aa00ad06c406&quot;,&quot;type&quot;:&quot;ASSETS&quot;},&quot;isPremium&quot;:false},&quot;a86012d8-8400-47e5-873c-4f493f60516d&quot;:{&quot;type&quot;:&quot;FIGURE_OBJECT&quot;,&quot;id&quot;:&quot;a86012d8-8400-47e5-873c-4f493f60516d&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57793032998796,&quot;color&quot;:&quot;rgba(255,255,255,1)&quot;,&quot;fontWeight&quot;:&quot;normal&quot;,&quot;fontStyle&quot;:&quot;normal&quot;,&quot;decoration&quot;:&quot;none&quot;,&quot;script&quot;:&quot;none&quot;},&quot;range&quot;:[0,1]}],&quot;text&quot;:&quot;Tl&quot;}],&quot;verticalAlign&quot;:&quot;TOP&quot;,&quot;_lastCaretLocation&quot;:{&quot;lineIndex&quot;:0,&quot;runIndex&quot;:-1,&quot;charIndex&quot;:-1,&quot;endOfLine&quot;:true}},&quot;size&quot;:{&quot;x&quot;:21.531844483648143,&quot;y&quot;:14.904625661310586},&quot;targetSize&quot;:{&quot;x&quot;:21.531844483648143,&quot;y&quot;:2},&quot;format&quot;:&quot;BETTER_TEXT&quot;},&quot;parent&quot;:{&quot;type&quot;:&quot;CHILD&quot;,&quot;parentId&quot;:&quot;acf83bc5-b52b-4d59-a1ef-f87593065291&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73.xml><?xml version="1.0" encoding="utf-8"?>
<p:tagLst xmlns:p="http://schemas.openxmlformats.org/presentationml/2006/main">
  <p:tag name="ID" val="6992e2ea287528204f36f9fe"/>
  <p:tag name="FIGURESLIDEID" val="eb4b8633-4bd1-4129-b533-b16baa088468"/>
  <p:tag name="SELECTIONIDS" val="ea39281e-8a3f-4043-a792-77fde784b33b"/>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ea39281e-8a3f-4043-a792-77fde784b33b&quot;:{&quot;relativeTransform&quot;:{&quot;translate&quot;:{&quot;x&quot;:-17.274033756488684,&quot;y&quot;:291.70832875397775},&quot;rotate&quot;:-2.4492935982947064e-16,&quot;skewX&quot;:0,&quot;scale&quot;:{&quot;x&quot;:1,&quot;y&quot;:1}},&quot;type&quot;:&quot;FIGURE_OBJECT&quot;,&quot;id&quot;:&quot;ea39281e-8a3f-4043-a792-77fde784b33b&quot;,&quot;name&quot;:&quot;20 Calcium&quot;,&quot;displayName&quot;:&quot;20 Calcium&quot;,&quot;layout&quot;:{&quot;sizeRatio&quot;:{&quot;x&quot;:0.88,&quot;y&quot;:0.88},&quot;keepAspectRatio&quot;:true},&quot;opacity&quot;:1,&quot;path&quot;:{&quot;type&quot;:&quot;ELLIPSE&quot;,&quot;size&quot;:{&quot;x&quot;:24.762800337163803,&quot;y&quot;:24.762800337163803}},&quot;pathStyles&quot;:[{&quot;type&quot;:&quot;FILL&quot;,&quot;fillStyle&quot;:&quot;rgba(23, 115, 11, 1)&quot;},{&quot;type&quot;:&quot;STROKE&quot;,&quot;strokeStyle&quot;:&quot;rgba(5, 39, 0, 1)&quot;,&quot;lineWidth&quot;:0,&quot;lineJoin&quot;:&quot;round&quot;,&quot;dashArray&quot;:[0]}],&quot;isLocked&quot;:false,&quot;parent&quot;:{&quot;type&quot;:&quot;CHILD&quot;,&quot;parentId&quot;:&quot;eb4b8633-4bd1-4129-b533-b16baa088468&quot;,&quot;order&quot;:&quot;999999999999999&quot;},&quot;source&quot;:{&quot;id&quot;:&quot;64021200bc874b4274285578&quot;,&quot;type&quot;:&quot;ASSETS&quot;},&quot;isPremium&quot;:false},&quot;1bca4fd2-2256-4d18-a0cb-5bc872400a91&quot;:{&quot;type&quot;:&quot;FIGURE_OBJECT&quot;,&quot;id&quot;:&quot;1bca4fd2-2256-4d18-a0cb-5bc872400a91&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729471659264924,&quot;color&quot;:&quot;rgba(255,255,255,1)&quot;,&quot;fontWeight&quot;:&quot;normal&quot;,&quot;fontStyle&quot;:&quot;normal&quot;,&quot;decoration&quot;:&quot;none&quot;,&quot;script&quot;:&quot;none&quot;},&quot;range&quot;:[0,1]}],&quot;text&quot;:&quot;Ni&quot;}],&quot;verticalAlign&quot;:&quot;TOP&quot;,&quot;_lastCaretLocation&quot;:{&quot;lineIndex&quot;:0,&quot;runIndex&quot;:-1,&quot;charIndex&quot;:-1,&quot;endOfLine&quot;:true}},&quot;size&quot;:{&quot;x&quot;:21.79126429670415,&quot;y&quot;:15},&quot;targetSize&quot;:{&quot;x&quot;:21.79126429670415,&quot;y&quot;:2},&quot;format&quot;:&quot;BETTER_TEXT&quot;},&quot;parent&quot;:{&quot;type&quot;:&quot;CHILD&quot;,&quot;parentId&quot;:&quot;ea39281e-8a3f-4043-a792-77fde784b33b&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74.xml><?xml version="1.0" encoding="utf-8"?>
<p:tagLst xmlns:p="http://schemas.openxmlformats.org/presentationml/2006/main">
  <p:tag name="ID" val="6992e2ea287528204f36f9fe"/>
  <p:tag name="FIGURESLIDEID" val="eb4b8633-4bd1-4129-b533-b16baa088468"/>
  <p:tag name="SELECTIONIDS" val="d4fdbe26-64cc-44d1-90c9-f229df9bfbde"/>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d4fdbe26-64cc-44d1-90c9-f229df9bfbde&quot;:{&quot;relativeTransform&quot;:{&quot;translate&quot;:{&quot;x&quot;:-17.09836178901179,&quot;y&quot;:189.16216921635487},&quot;rotate&quot;:-2.4492935982947064e-16,&quot;skewX&quot;:0,&quot;scale&quot;:{&quot;x&quot;:1,&quot;y&quot;:1}},&quot;type&quot;:&quot;FIGURE_OBJECT&quot;,&quot;id&quot;:&quot;d4fdbe26-64cc-44d1-90c9-f229df9bfbde&quot;,&quot;name&quot;:&quot;11 Sodium&quot;,&quot;displayName&quot;:&quot;11 Sodium&quot;,&quot;layout&quot;:{&quot;sizeRatio&quot;:{&quot;x&quot;:0.88,&quot;y&quot;:0.88},&quot;keepAspectRatio&quot;:true},&quot;opacity&quot;:1,&quot;path&quot;:{&quot;type&quot;:&quot;ELLIPSE&quot;,&quot;size&quot;:{&quot;x&quot;:24.111870614395535,&quot;y&quot;:24.111870614395535}},&quot;pathStyles&quot;:[{&quot;type&quot;:&quot;FILL&quot;,&quot;fillStyle&quot;:&quot;rgb(174, 103, 169)&quot;},{&quot;type&quot;:&quot;STROKE&quot;,&quot;strokeStyle&quot;:&quot;rgba(40,19,60,1)&quot;,&quot;lineWidth&quot;:1.162017860934725,&quot;lineJoin&quot;:&quot;round&quot;}],&quot;isLocked&quot;:false,&quot;parent&quot;:{&quot;type&quot;:&quot;CHILD&quot;,&quot;parentId&quot;:&quot;eb4b8633-4bd1-4129-b533-b16baa088468&quot;,&quot;order&quot;:&quot;9999999999999998&quot;},&quot;source&quot;:{&quot;id&quot;:&quot;5edaae108d5a3a00ac9329a9&quot;,&quot;type&quot;:&quot;ASSETS&quot;},&quot;isPremium&quot;:false},&quot;26365920-3c65-4bd5-9d7e-f4739f4c04cd&quot;:{&quot;type&quot;:&quot;FIGURE_OBJECT&quot;,&quot;id&quot;:&quot;26365920-3c65-4bd5-9d7e-f4739f4c04cd&quot;,&quot;relativeTransform&quot;:{&quot;translate&quot;:{&quot;x&quot;:0,&quot;y&quot;:0},&quot;rotate&quot;:-2.4492935982947064e-16},&quot;text&quot;:{&quot;textData&quot;:{&quot;lineSpacing&quot;:&quot;normal&quot;,&quot;alignment&quot;:&quot;center&quot;,&quot;lines&quot;:[{&quot;runs&quot;:[{&quot;style&quot;:{&quot;fontFamily&quot;:&quot;Roboto&quot;,&quot;fontSize&quot;:12.39485718330373,&quot;color&quot;:&quot;rgba(255,255,255,1)&quot;,&quot;fontWeight&quot;:&quot;normal&quot;,&quot;fontStyle&quot;:&quot;normal&quot;,&quot;decoration&quot;:&quot;none&quot;,&quot;script&quot;:&quot;none&quot;},&quot;range&quot;:[0,1]}],&quot;text&quot;:&quot;Ca&quot;}],&quot;verticalAlign&quot;:&quot;TOP&quot;,&quot;_lastCaretLocation&quot;:{&quot;lineIndex&quot;:0,&quot;runIndex&quot;:-1,&quot;charIndex&quot;:-1,&quot;endOfLine&quot;:true}},&quot;size&quot;:{&quot;x&quot;:21.218446140668078,&quot;y&quot;:14.68768721051784},&quot;targetSize&quot;:{&quot;x&quot;:21.218446140668078,&quot;y&quot;:2},&quot;format&quot;:&quot;BETTER_TEXT&quot;},&quot;parent&quot;:{&quot;type&quot;:&quot;CHILD&quot;,&quot;parentId&quot;:&quot;d4fdbe26-64cc-44d1-90c9-f229df9bfbde&quot;,&quot;order&quot;:&quot;5&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75.xml><?xml version="1.0" encoding="utf-8"?>
<p:tagLst xmlns:p="http://schemas.openxmlformats.org/presentationml/2006/main">
  <p:tag name="ID" val="69fdb7813277786688e4a269"/>
  <p:tag name="FIGURESLIDEID" val="37a3f626-7eda-4775-9960-0ed968cc6ad8"/>
  <p:tag name="SELECTIONIDS" val="0c10d51c-87f2-4ed1-80bd-1b1b129ddfa8"/>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0c10d51c-87f2-4ed1-80bd-1b1b129ddfa8&quot;:{&quot;relativeTransform&quot;:{&quot;translate&quot;:{&quot;x&quot;:-1000.6705234589996,&quot;y&quot;:671.7010613681675},&quot;rotate&quot;:0,&quot;skewX&quot;:0,&quot;scale&quot;:{&quot;x&quot;:1,&quot;y&quot;:1}},&quot;type&quot;:&quot;FIGURE_OBJECT&quot;,&quot;id&quot;:&quot;0c10d51c-87f2-4ed1-80bd-1b1b129ddfa8&quot;,&quot;parent&quot;:{&quot;type&quot;:&quot;CHILD&quot;,&quot;parentId&quot;:&quot;37a3f626-7eda-4775-9960-0ed968cc6ad8&quot;,&quot;order&quot;:&quot;99&quot;},&quot;name&quot;:&quot;DNA methylation (linear)&quot;,&quot;displayName&quot;:&quot;DNA methylation (linear)&quot;,&quot;source&quot;:{&quot;id&quot;:&quot;608af10575f78c00a868e4f5&quot;,&quot;type&quot;:&quot;ASSETS&quot;},&quot;isPremium&quot;:true},&quot;35e57440-8182-4a08-b75d-1ea534db5fc4&quot;:{&quot;type&quot;:&quot;FIGURE_OBJECT&quot;,&quot;id&quot;:&quot;35e57440-8182-4a08-b75d-1ea534db5fc4&quot;,&quot;relativeTransform&quot;:{&quot;translate&quot;:{&quot;x&quot;:618.1302217646614,&quot;y&quot;:-453.6130616069587},&quot;rotate&quot;:0,&quot;skewX&quot;:0,&quot;scale&quot;:{&quot;x&quot;:1,&quot;y&quot;:1}},&quot;opacity&quot;:1,&quot;source&quot;:{&quot;type&quot;:&quot;ASSETS&quot;},&quot;pathStyles&quot;:[{&quot;type&quot;:&quot;FILL&quot;,&quot;fillStyle&quot;:&quot;rgb(0,0,0)&quot;}],&quot;isLocked&quot;:false,&quot;parent&quot;:{&quot;type&quot;:&quot;CHILD&quot;,&quot;parentId&quot;:&quot;0c10d51c-87f2-4ed1-80bd-1b1b129ddfa8&quot;,&quot;order&quot;:&quot;05&quot;}},&quot;d03cd5e2-1453-43d3-b2e8-a2daed570b4f&quot;:{&quot;type&quot;:&quot;FIGURE_OBJECT&quot;,&quot;id&quot;:&quot;d03cd5e2-1453-43d3-b2e8-a2daed570b4f&quot;,&quot;relativeTransform&quot;:{&quot;translate&quot;:{&quot;x&quot;:-3.6650869538454134e-14,&quot;y&quot;:-7.688327648373091},&quot;rotate&quot;:0},&quot;opacity&quot;:1,&quot;path&quot;:{&quot;type&quot;:&quot;ELLIPSE&quot;,&quot;size&quot;:{&quot;x&quot;:14.11335306547825,&quot;y&quot;:14.11335306547825}},&quot;pathStyles&quot;:[{&quot;type&quot;:&quot;FILL&quot;,&quot;fillStyle&quot;:&quot;rgba(128, 42, 42, 1)&quot;},{&quot;type&quot;:&quot;STROKE&quot;,&quot;strokeStyle&quot;:&quot;rgba(69, 12, 13, 1)&quot;,&quot;lineWidth&quot;:1.6603944782915585,&quot;lineJoin&quot;:&quot;round&quot;}],&quot;isLocked&quot;:false,&quot;parent&quot;:{&quot;type&quot;:&quot;CHILD&quot;,&quot;parentId&quot;:&quot;35e57440-8182-4a08-b75d-1ea534db5fc4&quot;,&quot;order&quot;:&quot;2&quot;}},&quot;37e1c932-d5c5-4467-8d28-e1a805855aff&quot;:{&quot;type&quot;:&quot;FIGURE_OBJECT&quot;,&quot;id&quot;:&quot;37e1c932-d5c5-4467-8d28-e1a805855aff&quot;,&quot;relativeTransform&quot;:{&quot;translate&quot;:{&quot;x&quot;:-0.24150424051413294,&quot;y&quot;:6.847214315737282},&quot;rotate&quot;:0},&quot;opacity&quot;:1,&quot;path&quot;:{&quot;type&quot;:&quot;POLY_LINE&quot;,&quot;points&quot;:[{&quot;x&quot;:0,&quot;y&quot;:-7.897789865374874},{&quot;x&quot;:0,&quot;y&quot;:7.897789865374874}],&quot;closed&quot;:false},&quot;pathStyles&quot;:[{&quot;type&quot;:&quot;FILL&quot;,&quot;fillStyle&quot;:&quot;rgba(0,0,0,0)&quot;},{&quot;type&quot;:&quot;STROKE&quot;,&quot;strokeStyle&quot;:&quot;rgba(69, 12, 13, 1)&quot;,&quot;lineWidth&quot;:1.6603944782915585,&quot;lineJoin&quot;:&quot;round&quot;}],&quot;isLocked&quot;:false,&quot;parent&quot;:{&quot;type&quot;:&quot;CHILD&quot;,&quot;parentId&quot;:&quot;35e57440-8182-4a08-b75d-1ea534db5fc4&quot;,&quot;order&quot;:&quot;5&quot;}},&quot;0fe9084f-cd5c-41c8-9daa-e5014c2b679f&quot;:{&quot;type&quot;:&quot;FIGURE_OBJECT&quot;,&quot;id&quot;:&quot;0fe9084f-cd5c-41c8-9daa-e5014c2b679f&quot;,&quot;relativeTransform&quot;:{&quot;translate&quot;:{&quot;x&quot;:595.2732010491259,&quot;y&quot;:-453.6130616069587},&quot;rotate&quot;:0,&quot;skewX&quot;:0,&quot;scale&quot;:{&quot;x&quot;:1,&quot;y&quot;:1}},&quot;opacity&quot;:1,&quot;source&quot;:{&quot;type&quot;:&quot;ASSETS&quot;},&quot;pathStyles&quot;:[{&quot;type&quot;:&quot;FILL&quot;,&quot;fillStyle&quot;:&quot;rgb(0,0,0)&quot;}],&quot;isLocked&quot;:false,&quot;parent&quot;:{&quot;type&quot;:&quot;CHILD&quot;,&quot;parentId&quot;:&quot;0c10d51c-87f2-4ed1-80bd-1b1b129ddfa8&quot;,&quot;order&quot;:&quot;1&quot;}},&quot;609be0a2-8a4e-450f-80de-ec707fa3bc96&quot;:{&quot;type&quot;:&quot;FIGURE_OBJECT&quot;,&quot;id&quot;:&quot;609be0a2-8a4e-450f-80de-ec707fa3bc96&quot;,&quot;relativeTransform&quot;:{&quot;translate&quot;:{&quot;x&quot;:-3.6650869538454134e-14,&quot;y&quot;:-7.688327648373091},&quot;rotate&quot;:0},&quot;opacity&quot;:1,&quot;path&quot;:{&quot;type&quot;:&quot;ELLIPSE&quot;,&quot;size&quot;:{&quot;x&quot;:14.11335306547825,&quot;y&quot;:14.11335306547825}},&quot;pathStyles&quot;:[{&quot;type&quot;:&quot;FILL&quot;,&quot;fillStyle&quot;:&quot;rgba(128, 42, 42, 1)&quot;},{&quot;type&quot;:&quot;STROKE&quot;,&quot;strokeStyle&quot;:&quot;rgba(69, 12, 13, 1)&quot;,&quot;lineWidth&quot;:1.6603944782915585,&quot;lineJoin&quot;:&quot;round&quot;}],&quot;isLocked&quot;:false,&quot;parent&quot;:{&quot;type&quot;:&quot;CHILD&quot;,&quot;parentId&quot;:&quot;0fe9084f-cd5c-41c8-9daa-e5014c2b679f&quot;,&quot;order&quot;:&quot;2&quot;}},&quot;68733b67-6258-453e-81fa-9617e42042bd&quot;:{&quot;type&quot;:&quot;FIGURE_OBJECT&quot;,&quot;id&quot;:&quot;68733b67-6258-453e-81fa-9617e42042bd&quot;,&quot;relativeTransform&quot;:{&quot;translate&quot;:{&quot;x&quot;:-0.24150424051413294,&quot;y&quot;:6.847214315737282},&quot;rotate&quot;:0},&quot;opacity&quot;:1,&quot;path&quot;:{&quot;type&quot;:&quot;POLY_LINE&quot;,&quot;points&quot;:[{&quot;x&quot;:0,&quot;y&quot;:-7.897789865374874},{&quot;x&quot;:0,&quot;y&quot;:7.897789865374874}],&quot;closed&quot;:false},&quot;pathStyles&quot;:[{&quot;type&quot;:&quot;FILL&quot;,&quot;fillStyle&quot;:&quot;rgba(0,0,0,0)&quot;},{&quot;type&quot;:&quot;STROKE&quot;,&quot;strokeStyle&quot;:&quot;rgba(69, 12, 13, 1)&quot;,&quot;lineWidth&quot;:1.6603944782915585,&quot;lineJoin&quot;:&quot;round&quot;}],&quot;isLocked&quot;:false,&quot;parent&quot;:{&quot;type&quot;:&quot;CHILD&quot;,&quot;parentId&quot;:&quot;0fe9084f-cd5c-41c8-9daa-e5014c2b679f&quot;,&quot;order&quot;:&quot;5&quot;}},&quot;8054ed0f-9753-48c2-a110-14a2d5c06e58&quot;:{&quot;type&quot;:&quot;FIGURE_OBJECT&quot;,&quot;id&quot;:&quot;8054ed0f-9753-48c2-a110-14a2d5c06e58&quot;,&quot;relativeTransform&quot;:{&quot;translate&quot;:{&quot;x&quot;:710.1401520925273,&quot;y&quot;:-454.9565907108248},&quot;rotate&quot;:0,&quot;skewX&quot;:0,&quot;scale&quot;:{&quot;x&quot;:1,&quot;y&quot;:1}},&quot;opacity&quot;:1,&quot;path&quot;:{&quot;type&quot;:&quot;POLY_LINE&quot;,&quot;points&quot;:[{&quot;x&quot;:-27.46172349483917,&quot;y&quot;:12.772894648762295},{&quot;x&quot;:-27.46172349483917,&quot;y&quot;:-12.77289464876245},{&quot;x&quot;:27.461723494839013,&quot;y&quot;:-12.77289464876245}],&quot;closed&quot;:false},&quot;pathStyles&quot;:[{&quot;type&quot;:&quot;FILL&quot;,&quot;fillStyle&quot;:&quot;rgba(0,0,0,0)&quot;},{&quot;type&quot;:&quot;STROKE&quot;,&quot;strokeStyle&quot;:&quot;rgba(37, 35, 90, 1)&quot;,&quot;lineWidth&quot;:1.5327473578514812,&quot;lineJoin&quot;:&quot;round&quot;}],&quot;pathMarkers&quot;:{&quot;markerEnd&quot;:{&quot;type&quot;:&quot;PATH&quot;,&quot;units&quot;:{&quot;type&quot;:&quot;STROKE_WIDTH&quot;,&quot;scale&quot;:1.4},&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0c10d51c-87f2-4ed1-80bd-1b1b129ddfa8&quot;,&quot;order&quot;:&quot;2&quot;}},&quot;d446a3d7-ff4d-46e7-b5e8-ce345b4dc743&quot;:{&quot;type&quot;:&quot;FIGURE_OBJECT&quot;,&quot;id&quot;:&quot;d446a3d7-ff4d-46e7-b5e8-ce345b4dc743&quot;,&quot;relativeTransform&quot;:{&quot;translate&quot;:{&quot;x&quot;:605.4039314775156,&quot;y&quot;:-400.87751995878335},&quot;rotate&quot;:0,&quot;skewX&quot;:0,&quot;scale&quot;:{&quot;x&quot;:1,&quot;y&quot;:1}},&quot;opacity&quot;:1,&quot;pathStyles&quot;:[{&quot;type&quot;:&quot;FILL&quot;,&quot;fillStyle&quot;:&quot;rgba(37,35,90,1)&quot;}],&quot;text&quot;:{&quot;textData&quot;:{&quot;lineSpacing&quot;:&quot;normal&quot;,&quot;alignment&quot;:&quot;center&quot;,&quot;lines&quot;:[{&quot;runs&quot;:[{&quot;style&quot;:{&quot;fontFamily&quot;:&quot;Roboto&quot;,&quot;fontSize&quot;:20.436631438019752,&quot;color&quot;:&quot;rgba(37,35,90,1)&quot;,&quot;fontWeight&quot;:&quot;normal&quot;,&quot;fontStyle&quot;:&quot;normal&quot;,&quot;decoration&quot;:&quot;none&quot;,&quot;script&quot;:&quot;none&quot;},&quot;range&quot;:[0,7]}],&quot;text&quot;:&quot;Promoter&quot;,&quot;baseStyle&quot;:{&quot;fontFamily&quot;:&quot;Roboto&quot;,&quot;fontSize&quot;:20.436631438019752,&quot;color&quot;:&quot;rgba(37,35,90,1)&quot;,&quot;fontWeight&quot;:&quot;normal&quot;,&quot;fontStyle&quot;:&quot;normal&quot;,&quot;decoration&quot;:&quot;none&quot;,&quot;script&quot;:&quot;none&quot;}}],&quot;verticalAlign&quot;:&quot;TOP&quot;},&quot;size&quot;:{&quot;x&quot;:85.2490929565443,&quot;y&quot;:24},&quot;targetSize&quot;:{&quot;x&quot;:85.2490929565443,&quot;y&quot;:23.093393524962316},&quot;format&quot;:&quot;BETTER_TEXT&quot;,&quot;verticalAlign&quot;:&quot;TOP&quot;},&quot;isLocked&quot;:false,&quot;parent&quot;:{&quot;type&quot;:&quot;CHILD&quot;,&quot;parentId&quot;:&quot;0c10d51c-87f2-4ed1-80bd-1b1b129ddfa8&quot;,&quot;order&quot;:&quot;25&quot;}},&quot;e9bd611d-b77b-4c88-9cec-7cfb6704103c&quot;:{&quot;type&quot;:&quot;FIGURE_OBJECT&quot;,&quot;id&quot;:&quot;e9bd611d-b77b-4c88-9cec-7cfb6704103c&quot;,&quot;relativeTransform&quot;:{&quot;translate&quot;:{&quot;x&quot;:607.2821936186755,&quot;y&quot;:-419.73695436557307},&quot;rotate&quot;:-1.5707963267948966,&quot;skewX&quot;:0,&quot;scale&quot;:{&quot;x&quot;:1,&quot;y&quot;:1}},&quot;opacity&quot;:1,&quot;path&quot;:{&quot;type&quot;:&quot;BRACKET&quot;,&quot;size&quot;:{&quot;x&quot;:8.155055189057483,&quot;y&quot;:69.46494950311673},&quot;handleWidth&quot;:0,&quot;cornerRounding&quot;:{&quot;type&quot;:&quot;ARC_LENGTH&quot;,&quot;global&quot;:0}},&quot;pathStyles&quot;:[{&quot;type&quot;:&quot;FILL&quot;,&quot;fillStyle&quot;:&quot;rgba(0,0,0,0)&quot;},{&quot;type&quot;:&quot;STROKE&quot;,&quot;strokeStyle&quot;:&quot;rgba(3, 3, 81, 1)&quot;,&quot;lineWidth&quot;:2.063260529952334,&quot;lineJoin&quot;:&quot;round&quot;}],&quot;isLocked&quot;:false,&quot;parent&quot;:{&quot;type&quot;:&quot;CHILD&quot;,&quot;parentId&quot;:&quot;0c10d51c-87f2-4ed1-80bd-1b1b129ddfa8&quot;,&quot;order&quot;:&quot;3&quot;}},&quot;bc566369-3bd0-4200-b425-0fd2f82e3af5&quot;:{&quot;type&quot;:&quot;FIGURE_OBJECT&quot;,&quot;id&quot;:&quot;bc566369-3bd0-4200-b425-0fd2f82e3af5&quot;,&quot;relativeTransform&quot;:{&quot;translate&quot;:{&quot;x&quot;:732.4572913634292,&quot;y&quot;:-400.92666081740623},&quot;rotate&quot;:0,&quot;skewX&quot;:0,&quot;scale&quot;:{&quot;x&quot;:1,&quot;y&quot;:1}},&quot;opacity&quot;:1,&quot;pathStyles&quot;:[{&quot;type&quot;:&quot;FILL&quot;,&quot;fillStyle&quot;:&quot;rgba(37,35,90,1)&quot;}],&quot;text&quot;:{&quot;textData&quot;:{&quot;lineSpacing&quot;:&quot;normal&quot;,&quot;alignment&quot;:&quot;center&quot;,&quot;lines&quot;:[{&quot;runs&quot;:[{&quot;style&quot;:{&quot;fontFamily&quot;:&quot;Roboto&quot;,&quot;fontSize&quot;:20.436631438019752,&quot;color&quot;:&quot;rgba(37,35,90,1)&quot;,&quot;fontWeight&quot;:&quot;normal&quot;,&quot;fontStyle&quot;:&quot;normal&quot;,&quot;decoration&quot;:&quot;none&quot;,&quot;script&quot;:&quot;none&quot;},&quot;range&quot;:[0,10]}],&quot;text&quot;:&quot;Target gene&quot;,&quot;baseStyle&quot;:{&quot;fontFamily&quot;:&quot;Roboto&quot;,&quot;fontSize&quot;:20.436631438019752,&quot;color&quot;:&quot;rgba(37,35,90,1)&quot;,&quot;fontWeight&quot;:&quot;normal&quot;,&quot;fontStyle&quot;:&quot;normal&quot;,&quot;decoration&quot;:&quot;none&quot;,&quot;script&quot;:&quot;none&quot;}}],&quot;verticalAlign&quot;:&quot;TOP&quot;},&quot;size&quot;:{&quot;x&quot;:127.95039341984386,&quot;y&quot;:24},&quot;targetSize&quot;:{&quot;x&quot;:127.95039341984386,&quot;y&quot;:23.093393524962316},&quot;format&quot;:&quot;BETTER_TEXT&quot;,&quot;verticalAlign&quot;:&quot;TOP&quot;},&quot;isLocked&quot;:false,&quot;parent&quot;:{&quot;type&quot;:&quot;CHILD&quot;,&quot;parentId&quot;:&quot;0c10d51c-87f2-4ed1-80bd-1b1b129ddfa8&quot;,&quot;order&quot;:&quot;5&quot;}},&quot;063bba67-8cd9-49b4-9ee5-14135a87a4ea&quot;:{&quot;type&quot;:&quot;FIGURE_OBJECT&quot;,&quot;id&quot;:&quot;063bba67-8cd9-49b4-9ee5-14135a87a4ea&quot;,&quot;relativeTransform&quot;:{&quot;translate&quot;:{&quot;x&quot;:734.1735383856565,&quot;y&quot;:-419.73695436557375},&quot;rotate&quot;:-1.5707963267948966,&quot;skewX&quot;:0,&quot;scale&quot;:{&quot;x&quot;:1,&quot;y&quot;:1}},&quot;opacity&quot;:1,&quot;path&quot;:{&quot;type&quot;:&quot;BRACKET&quot;,&quot;size&quot;:{&quot;x&quot;:8.155055189057483,&quot;y&quot;:112.88982613882081},&quot;handleWidth&quot;:0,&quot;cornerRounding&quot;:{&quot;type&quot;:&quot;ARC_LENGTH&quot;,&quot;global&quot;:0}},&quot;pathStyles&quot;:[{&quot;type&quot;:&quot;FILL&quot;,&quot;fillStyle&quot;:&quot;rgba(0,0,0,0)&quot;},{&quot;type&quot;:&quot;STROKE&quot;,&quot;strokeStyle&quot;:&quot;rgba(3, 3, 81, 1)&quot;,&quot;lineWidth&quot;:2.063260529952334,&quot;lineJoin&quot;:&quot;round&quot;}],&quot;isLocked&quot;:false,&quot;parent&quot;:{&quot;type&quot;:&quot;CHILD&quot;,&quot;parentId&quot;:&quot;0c10d51c-87f2-4ed1-80bd-1b1b129ddfa8&quot;,&quot;order&quot;:&quot;55&quot;}},&quot;45b319ae-5f83-4ba8-b317-8ac1e3661258&quot;:{&quot;type&quot;:&quot;FIGURE_OBJECT&quot;,&quot;id&quot;:&quot;45b319ae-5f83-4ba8-b317-8ac1e3661258&quot;,&quot;relativeTransform&quot;:{&quot;translate&quot;:{&quot;x&quot;:608.3412853156568,&quot;y&quot;:-502.2630139925047},&quot;rotate&quot;:0,&quot;skewX&quot;:0,&quot;scale&quot;:{&quot;x&quot;:1,&quot;y&quot;:1}},&quot;opacity&quot;:1,&quot;pathStyles&quot;:[{&quot;type&quot;:&quot;FILL&quot;,&quot;fillStyle&quot;:&quot;rgba(103, 54, 48, 1)&quot;}],&quot;text&quot;:{&quot;textData&quot;:{&quot;lineSpacing&quot;:&quot;normal&quot;,&quot;alignment&quot;:&quot;center&quot;,&quot;lines&quot;:[{&quot;runs&quot;:[{&quot;style&quot;:{&quot;fontFamily&quot;:&quot;Roboto&quot;,&quot;fontSize&quot;:20.436631438019752,&quot;color&quot;:&quot;rgba(103, 54, 48, 1)&quot;,&quot;fontWeight&quot;:&quot;normal&quot;,&quot;fontStyle&quot;:&quot;normal&quot;,&quot;decoration&quot;:&quot;none&quot;,&quot;script&quot;:&quot;none&quot;},&quot;range&quot;:[0,11]}],&quot;text&quot;:&quot;Methyl group&quot;,&quot;baseStyle&quot;:{&quot;fontFamily&quot;:&quot;Roboto&quot;,&quot;fontSize&quot;:20.436631438019752,&quot;color&quot;:&quot;rgba(103, 54, 48, 1)&quot;,&quot;fontWeight&quot;:&quot;normal&quot;,&quot;fontStyle&quot;:&quot;normal&quot;,&quot;decoration&quot;:&quot;none&quot;,&quot;script&quot;:&quot;none&quot;}}],&quot;verticalAlign&quot;:&quot;TOP&quot;},&quot;size&quot;:{&quot;x&quot;:133.12803961304485,&quot;y&quot;:24},&quot;targetSize&quot;:{&quot;x&quot;:133.12803961304485,&quot;y&quot;:23.093393524962316},&quot;format&quot;:&quot;BETTER_TEXT&quot;,&quot;verticalAlign&quot;:&quot;TOP&quot;},&quot;isLocked&quot;:false,&quot;parent&quot;:{&quot;type&quot;:&quot;CHILD&quot;,&quot;parentId&quot;:&quot;0c10d51c-87f2-4ed1-80bd-1b1b129ddfa8&quot;,&quot;order&quot;:&quot;6&quot;}},&quot;a1fc171c-ba70-42b4-b2c8-4d07f0dae3de&quot;:{&quot;type&quot;:&quot;FIGURE_OBJECT&quot;,&quot;id&quot;:&quot;a1fc171c-ba70-42b4-b2c8-4d07f0dae3de&quot;,&quot;relativeTransform&quot;:{&quot;translate&quot;:{&quot;x&quot;:672.3314510488882,&quot;y&quot;:-437.7466951510704},&quot;rotate&quot;:0,&quot;skewX&quot;:0,&quot;scale&quot;:{&quot;x&quot;:1,&quot;y&quot;:1}},&quot;opacity&quot;:1,&quot;path&quot;:{&quot;type&quot;:&quot;POLY_LINE&quot;,&quot;points&quot;:[{&quot;x&quot;:-125.12505933193931,&quot;y&quot;:0.12402404550982937},{&quot;x&quot;:125.12505933193931,&quot;y&quot;:-0.12402404550982937}],&quot;closed&quot;:false},&quot;pathStyles&quot;:[{&quot;type&quot;:&quot;FILL&quot;,&quot;fillStyle&quot;:&quot;rgba(0,0,0,0)&quot;},{&quot;type&quot;:&quot;STROKE&quot;,&quot;strokeStyle&quot;:&quot;rgba(23,23,23,1)&quot;,&quot;lineWidth&quot;:3.438767549920557,&quot;lineJoin&quot;:&quot;round&quot;,&quot;dashArray&quot;:[0,0]}],&quot;isLocked&quot;:false,&quot;parent&quot;:{&quot;type&quot;:&quot;CHILD&quot;,&quot;parentId&quot;:&quot;0c10d51c-87f2-4ed1-80bd-1b1b129ddfa8&quot;,&quot;order&quot;:&quot;7&quot;}},&quot;a9d3314a-397d-424b-97cb-2627290bce3e&quot;:{&quot;type&quot;:&quot;FIGURE_OBJECT&quot;,&quot;id&quot;:&quot;a9d3314a-397d-424b-97cb-2627290bce3e&quot;,&quot;relativeTransform&quot;:{&quot;translate&quot;:{&quot;x&quot;:736.5594740897859,&quot;y&quot;:-437.4391242092409},&quot;rotate&quot;:0,&quot;skewX&quot;:0,&quot;scale&quot;:{&quot;x&quot;:1,&quot;y&quot;:1}},&quot;opacity&quot;:1,&quot;path&quot;:{&quot;type&quot;:&quot;RECT&quot;,&quot;size&quot;:{&quot;x&quot;:110.99333113487047,&quot;y&quot;:16.083346757063115},&quot;cornerRounding&quot;:{&quot;type&quot;:&quot;ARC_LENGTH&quot;,&quot;global&quot;:0}},&quot;pathStyles&quot;:[{&quot;type&quot;:&quot;FILL&quot;,&quot;fillStyle&quot;:&quot;rgba(207, 213, 232, 1)&quot;},{&quot;type&quot;:&quot;STROKE&quot;,&quot;strokeStyle&quot;:&quot;rgba(50, 64, 104, 1)&quot;,&quot;lineWidth&quot;:2.063260529952334,&quot;lineJoin&quot;:&quot;round&quot;,&quot;dashArray&quot;:[0,0]}],&quot;isLocked&quot;:false,&quot;parent&quot;:{&quot;type&quot;:&quot;CHILD&quot;,&quot;parentId&quot;:&quot;0c10d51c-87f2-4ed1-80bd-1b1b129ddfa8&quot;,&quot;order&quot;:&quot;75&quot;}},&quot;d2cce2be-57b1-4310-bb6b-94b28bb71da9&quot;:{&quot;type&quot;:&quot;FIGURE_OBJECT&quot;,&quot;id&quot;:&quot;d2cce2be-57b1-4310-bb6b-94b28bb71da9&quot;,&quot;name&quot;:&quot;X mark (thin)&quot;,&quot;relativeTransform&quot;:{&quot;translate&quot;:{&quot;x&quot;:704.21865977802,&quot;y&quot;:-467.4908955728047},&quot;rotate&quot;:0,&quot;skewX&quot;:0,&quot;scale&quot;:{&quot;x&quot;:0.08384098559808842,&quot;y&quot;:0.08384098559808842}},&quot;opacity&quot;:1,&quot;image&quot;:{&quot;url&quot;:&quot;https://icons.biorender.com/biorender/5b36759f9f109a0014d21acd/20180629180929/image/x-mark-thin.png&quot;,&quot;fallbackUrl&quot;:&quot;https://res.cloudinary.com/dlcjuc3ej/image/upload/v1530295769/zprnppsc5xeoymwil9dg.svg#/keystone/api/icons/5b36759f9f109a0014d21acd/20180629180929/image/x-mark-thin.svg&quot;,&quot;size&quot;:{&quot;x&quot;:350,&quot;y&quot;:350},&quot;isPremium&quot;:false,&quot;isPacked&quot;:true},&quot;source&quot;:{&quot;id&quot;:&quot;5b36759f9f109a0014d21acd&quot;,&quot;type&quot;:&quot;ASSETS&quot;},&quot;pathStyles&quot;:[{&quot;type&quot;:&quot;FILL&quot;,&quot;fillStyle&quot;:&quot;rgb(0,0,0)&quot;}],&quot;isLocked&quot;:false,&quot;parent&quot;:{&quot;type&quot;:&quot;CHILD&quot;,&quot;parentId&quot;:&quot;0c10d51c-87f2-4ed1-80bd-1b1b129ddfa8&quot;,&quot;order&quot;:&quot;8&quot;}},&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76.xml><?xml version="1.0" encoding="utf-8"?>
<p:tagLst xmlns:p="http://schemas.openxmlformats.org/presentationml/2006/main">
  <p:tag name="ID" val="69fdb7813277786688e4a269"/>
  <p:tag name="FIGURESLIDEID" val="37a3f626-7eda-4775-9960-0ed968cc6ad8"/>
  <p:tag name="SELECTIONIDS" val="c92ff231-db87-4b22-bc2c-1d216d8fe525"/>
  <p:tag name="TRANSPARENTBACKGROUND" val="true"/>
  <p:tag name="VERSION" val="1778235509404"/>
  <p:tag name="TITLE" val="Untitled"/>
  <p:tag name="CREATORNAME" val="Gisane Khachatryan"/>
  <p:tag name="DATEINSERTED" val="1778235510470"/>
  <p:tag name="DPI" val="300"/>
  <p:tag name="BIOJSON" val="{&quot;id&quot;:&quot;2152bf27-dd1a-4df8-8b50-90f3084c2ac0&quot;,&quot;objects&quot;:{&quot;c92ff231-db87-4b22-bc2c-1d216d8fe525&quot;:{&quot;type&quot;:&quot;FIGURE_OBJECT&quot;,&quot;id&quot;:&quot;c92ff231-db87-4b22-bc2c-1d216d8fe525&quot;,&quot;name&quot;:&quot;dsDNA brush 1 (wavy)&quot;,&quot;relativeTransform&quot;:{&quot;translate&quot;:{&quot;x&quot;:-37.886370746966236,&quot;y&quot;:-246.08608157844856},&quot;rotate&quot;:0,&quot;skewX&quot;:0,&quot;scale&quot;:{&quot;x&quot;:1,&quot;y&quot;:1}},&quot;opacity&quot;:1,&quot;source&quot;:{&quot;id&quot;:&quot;5e7295ffe22d1d00a88b01c7&quot;,&quot;type&quot;:&quot;ASSETS&quot;},&quot;path&quot;:{&quot;type&quot;:&quot;POLY_LINE&quot;,&quot;points&quot;:[{&quot;x&quot;:-200.50786165625266,&quot;y&quot;:5.988321264818299},{&quot;x&quot;:-70.21576777306967,&quot;y&quot;:5.988321264818299}],&quot;closed&quot;:false},&quot;pathStyles&quot;:[{&quot;type&quot;:&quot;FILL&quot;,&quot;fillStyle&quot;:&quot;rgba(0,0,0,0)&quot;},{&quot;type&quot;:&quot;STROKE&quot;,&quot;strokeStyle&quot;:&quot;rgba(0,0,0,0)&quot;,&quot;lineWidth&quot;:10.497917427363722,&quot;lineJoin&quot;:&quot;round&quot;}],&quot;pathSmoothing&quot;:{&quot;type&quot;:&quot;CATMULL_SMOOTHING&quot;,&quot;smoothing&quot;:0.2},&quot;pathPattern&quot;:{&quot;type&quot;:&quot;ROW&quot;,&quot;patternId&quot;:&quot;32840e8b-4e51-49d4-bb97-a498d39ba9eb&quot;,&quot;patternTransform&quot;:{&quot;translate&quot;:{&quot;x&quot;:0.0009497104410352654,&quot;y&quot;:-0.5},&quot;rotate&quot;:0,&quot;skewX&quot;:0,&quot;scale&quot;:{&quot;x&quot;:0.00558659217877095,&quot;y&quot;:0.00558659217877095}},&quot;xUnits&quot;:&quot;STROKE_WIDTH&quot;,&quot;yUnits&quot;:&quot;STROKE_WIDTH&quot;,&quot;bending&quot;:true,&quot;repeat&quot;:{&quot;distance&quot;:2.0502793296089385,&quot;align&quot;:&quot;CENTER&quot;},&quot;isPremium&quot;:true},&quot;isLocked&quot;:false,&quot;parent&quot;:{&quot;type&quot;:&quot;CHILD&quot;,&quot;parentId&quot;:&quot;37a3f626-7eda-4775-9960-0ed968cc6ad8&quot;,&quot;order&quot;:&quot;51&quot;},&quot;isPremium&quot;:true},&quot;37a3f626-7eda-4775-9960-0ed968cc6ad8&quot;:{&quot;id&quot;:&quot;37a3f626-7eda-4775-9960-0ed968cc6ad8&quot;,&quot;type&quot;:&quot;FIGURE_OBJECT&quot;,&quot;document&quot;:{&quot;type&quot;:&quot;FIGURE&quot;,&quot;canvasType&quot;:&quot;FIGURE&quot;,&quot;units&quot;:&quot;px&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77.xml><?xml version="1.0" encoding="utf-8"?>
<p:tagLst xmlns:p="http://schemas.openxmlformats.org/presentationml/2006/main">
  <p:tag name="ID" val="69fdb7813277786688e4a269"/>
  <p:tag name="FIGURESLIDEID" val="37a3f626-7eda-4775-9960-0ed968cc6ad8"/>
  <p:tag name="SELECTIONIDS" val="d25305ee-978a-4f47-94c2-4941937979fc"/>
  <p:tag name="TRANSPARENTBACKGROUND" val="true"/>
  <p:tag name="VERSION" val="1778235509404"/>
  <p:tag name="TITLE" val="Untitled"/>
  <p:tag name="CREATORNAME" val="Gisane Khachatryan"/>
  <p:tag name="DATEINSERTED" val="1778235510470"/>
  <p:tag name="DPI" val="300"/>
  <p:tag name="BIOJSON" val="{&quot;id&quot;:&quot;2152bf27-dd1a-4df8-8b50-90f3084c2ac0&quot;,&quot;objects&quot;:{&quot;d25305ee-978a-4f47-94c2-4941937979fc&quot;:{&quot;type&quot;:&quot;FIGURE_OBJECT&quot;,&quot;id&quot;:&quot;d25305ee-978a-4f47-94c2-4941937979fc&quot;,&quot;parent&quot;:{&quot;type&quot;:&quot;CHILD&quot;,&quot;parentId&quot;:&quot;37a3f626-7eda-4775-9960-0ed968cc6ad8&quot;,&quot;order&quot;:&quot;82&quot;},&quot;relativeTransform&quot;:{&quot;translate&quot;:{&quot;x&quot;:-192.1419065126592,&quot;y&quot;:-95.77443209383603},&quot;rotate&quot;:0,&quot;skewX&quot;:0,&quot;scale&quot;:{&quot;x&quot;:1,&quot;y&quot;:1}}},&quot;e004bdab-0081-472c-9c11-ea2046f6c9c7&quot;:{&quot;type&quot;:&quot;FIGURE_OBJECT&quot;,&quot;id&quot;:&quot;e004bdab-0081-472c-9c11-ea2046f6c9c7&quot;,&quot;name&quot;:&quot;dsDNA brush 1 (wavy)&quot;,&quot;relativeTransform&quot;:{&quot;translate&quot;:{&quot;x&quot;:24.190233402849277,&quot;y&quot;:-150.52589948194685},&quot;rotate&quot;:0},&quot;opacity&quot;:1,&quot;source&quot;:{&quot;id&quot;:&quot;5e7295ffe22d1d00a88b01c7&quot;,&quot;type&quot;:&quot;ASSETS&quot;},&quot;path&quot;:{&quot;type&quot;:&quot;POLY_LINE&quot;,&quot;points&quot;:[{&quot;x&quot;:-71.81965409881182,&quot;y&quot;:5.988321264818299},{&quot;x&quot;:-25.150495906189352,&quot;y&quot;:5.988321264818299}],&quot;closed&quot;:false},&quot;pathStyles&quot;:[{&quot;type&quot;:&quot;FILL&quot;,&quot;fillStyle&quot;:&quot;rgba(0,0,0,0)&quot;},{&quot;type&quot;:&quot;STROKE&quot;,&quot;strokeStyle&quot;:&quot;rgba(0,0,0,0)&quot;,&quot;lineWidth&quot;:10.497917427363722,&quot;lineJoin&quot;:&quot;round&quot;}],&quot;pathSmoothing&quot;:{&quot;type&quot;:&quot;CATMULL_SMOOTHING&quot;,&quot;smoothing&quot;:0.2},&quot;pathPattern&quot;:{&quot;type&quot;:&quot;ROW&quot;,&quot;patternId&quot;:&quot;387f06d6-2b08-4359-a427-b5e03a88493d&quot;,&quot;patternTransform&quot;:{&quot;translate&quot;:{&quot;x&quot;:0.0009497104410352654,&quot;y&quot;:-0.5},&quot;rotate&quot;:0,&quot;skewX&quot;:0,&quot;scale&quot;:{&quot;x&quot;:0.00558659217877095,&quot;y&quot;:0.00558659217877095}},&quot;xUnits&quot;:&quot;STROKE_WIDTH&quot;,&quot;yUnits&quot;:&quot;STROKE_WIDTH&quot;,&quot;bending&quot;:true,&quot;repeat&quot;:{&quot;distance&quot;:2.0502793296089385,&quot;align&quot;:&quot;CENTER&quot;},&quot;isPremium&quot;:true},&quot;isLocked&quot;:false,&quot;parent&quot;:{&quot;type&quot;:&quot;CHILD&quot;,&quot;parentId&quot;:&quot;d25305ee-978a-4f47-94c2-4941937979fc&quot;,&quot;order&quot;:&quot;5&quot;},&quot;isPremium&quot;:true},&quot;f1476ea2-7905-4157-b506-6519cf086ede&quot;:{&quot;type&quot;:&quot;FIGURE_OBJECT&quot;,&quot;id&quot;:&quot;f1476ea2-7905-4157-b506-6519cf086ede&quot;,&quot;parent&quot;:{&quot;type&quot;:&quot;CROP&quot;,&quot;parentId&quot;:&quot;d25305ee-978a-4f47-94c2-4941937979fc&quot;,&quot;order&quot;:&quot;5&quot;},&quot;relativeTransform&quot;:{&quot;translate&quot;:{&quot;x&quot;:-24.813646419096433,&quot;y&quot;:-144.53757821712856},&quot;rotate&quot;:0,&quot;skewX&quot;:0,&quot;scale&quot;:{&quot;x&quot;:10.082496671086139,&quot;y&quot;:5.036365359394712}},&quot;path&quot;:{&quot;type&quot;:&quot;RECT&quot;,&quot;size&quot;:{&quot;x&quot;:2,&quot;y&quot;:2}},&quot;pathStyles&quot;:[{&quot;type&quot;:&quot;FILL&quot;,&quot;fillStyle&quot;:&quot;#fff&quot;}],&quot;isFrozen&quot;:true},&quot;37a3f626-7eda-4775-9960-0ed968cc6ad8&quot;:{&quot;id&quot;:&quot;37a3f626-7eda-4775-9960-0ed968cc6ad8&quot;,&quot;type&quot;:&quot;FIGURE_OBJECT&quot;,&quot;document&quot;:{&quot;type&quot;:&quot;FIGURE&quot;,&quot;canvasType&quot;:&quot;FIGURE&quot;,&quot;units&quot;:&quot;px&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78.xml><?xml version="1.0" encoding="utf-8"?>
<p:tagLst xmlns:p="http://schemas.openxmlformats.org/presentationml/2006/main">
  <p:tag name="ID" val="69fdb7813277786688e4a269"/>
  <p:tag name="FIGURESLIDEID" val="37a3f626-7eda-4775-9960-0ed968cc6ad8"/>
  <p:tag name="SELECTIONIDS" val="b6abe6a2-a25b-444c-823d-e76b60d0ef74"/>
  <p:tag name="TRANSPARENTBACKGROUND" val="true"/>
  <p:tag name="VERSION" val="1778235509404"/>
  <p:tag name="TITLE" val="Untitled"/>
  <p:tag name="CREATORNAME" val="Gisane Khachatryan"/>
  <p:tag name="DATEINSERTED" val="1778235510470"/>
  <p:tag name="DPI" val="300"/>
  <p:tag name="BIOJSON" val="{&quot;id&quot;:&quot;2152bf27-dd1a-4df8-8b50-90f3084c2ac0&quot;,&quot;objects&quot;:{&quot;b6abe6a2-a25b-444c-823d-e76b60d0ef74&quot;:{&quot;type&quot;:&quot;FIGURE_OBJECT&quot;,&quot;id&quot;:&quot;b6abe6a2-a25b-444c-823d-e76b60d0ef74&quot;,&quot;parent&quot;:{&quot;type&quot;:&quot;CHILD&quot;,&quot;parentId&quot;:&quot;37a3f626-7eda-4775-9960-0ed968cc6ad8&quot;,&quot;order&quot;:&quot;85&quot;},&quot;relativeTransform&quot;:{&quot;translate&quot;:{&quot;x&quot;:-84.31302301525861,&quot;y&quot;:-95.77341084959357},&quot;rotate&quot;:0,&quot;skewX&quot;:0,&quot;scale&quot;:{&quot;x&quot;:1,&quot;y&quot;:1}}},&quot;ea10c1ea-5e9c-4f0c-b69e-240503137cb7&quot;:{&quot;type&quot;:&quot;FIGURE_OBJECT&quot;,&quot;id&quot;:&quot;ea10c1ea-5e9c-4f0c-b69e-240503137cb7&quot;,&quot;name&quot;:&quot;dsDNA brush 1 (wavy)&quot;,&quot;relativeTransform&quot;:{&quot;translate&quot;:{&quot;x&quot;:78.1605353830608,&quot;y&quot;:-150.52589948194685},&quot;rotate&quot;:0},&quot;opacity&quot;:1,&quot;source&quot;:{&quot;id&quot;:&quot;5e7295ffe22d1d00a88b01c7&quot;,&quot;type&quot;:&quot;ASSETS&quot;},&quot;path&quot;:{&quot;type&quot;:&quot;POLY_LINE&quot;,&quot;points&quot;:[{&quot;x&quot;:-232.0549174497911,&quot;y&quot;:5.988321264818299},{&quot;x&quot;:-81.26321860729533,&quot;y&quot;:5.988321264818299}],&quot;closed&quot;:false},&quot;pathStyles&quot;:[{&quot;type&quot;:&quot;FILL&quot;,&quot;fillStyle&quot;:&quot;rgba(0,0,0,0)&quot;},{&quot;type&quot;:&quot;STROKE&quot;,&quot;strokeStyle&quot;:&quot;rgba(0,0,0,0)&quot;,&quot;lineWidth&quot;:10.497917427363722,&quot;lineJoin&quot;:&quot;round&quot;}],&quot;pathSmoothing&quot;:{&quot;type&quot;:&quot;CATMULL_SMOOTHING&quot;,&quot;smoothing&quot;:0.2},&quot;pathPattern&quot;:{&quot;type&quot;:&quot;ROW&quot;,&quot;patternId&quot;:&quot;aea0bcdb-5172-46d7-942b-fea65b65bc8f&quot;,&quot;patternTransform&quot;:{&quot;translate&quot;:{&quot;x&quot;:0.0009497104410352654,&quot;y&quot;:-0.5},&quot;rotate&quot;:0,&quot;skewX&quot;:0,&quot;scale&quot;:{&quot;x&quot;:0.00558659217877095,&quot;y&quot;:0.00558659217877095}},&quot;xUnits&quot;:&quot;STROKE_WIDTH&quot;,&quot;yUnits&quot;:&quot;STROKE_WIDTH&quot;,&quot;bending&quot;:true,&quot;repeat&quot;:{&quot;distance&quot;:2.0502793296089385,&quot;align&quot;:&quot;CENTER&quot;},&quot;isPremium&quot;:true},&quot;isLocked&quot;:false,&quot;parent&quot;:{&quot;type&quot;:&quot;CHILD&quot;,&quot;parentId&quot;:&quot;b6abe6a2-a25b-444c-823d-e76b60d0ef74&quot;,&quot;order&quot;:&quot;5&quot;},&quot;isPremium&quot;:true},&quot;34690352-8c48-4754-869f-3ab2093daf41&quot;:{&quot;type&quot;:&quot;FIGURE_OBJECT&quot;,&quot;id&quot;:&quot;34690352-8c48-4754-869f-3ab2093daf41&quot;,&quot;parent&quot;:{&quot;type&quot;:&quot;CROP&quot;,&quot;parentId&quot;:&quot;b6abe6a2-a25b-444c-823d-e76b60d0ef74&quot;,&quot;order&quot;:&quot;5&quot;},&quot;relativeTransform&quot;:{&quot;translate&quot;:{&quot;x&quot;:-66.85324849385185,&quot;y&quot;:-144.53757821712856},&quot;rotate&quot;:0,&quot;skewX&quot;:0,&quot;scale&quot;:{&quot;x&quot;:22.32979302779503,&quot;y&quot;:5.189214249829005}},&quot;path&quot;:{&quot;type&quot;:&quot;RECT&quot;,&quot;size&quot;:{&quot;x&quot;:2,&quot;y&quot;:2}},&quot;pathStyles&quot;:[{&quot;type&quot;:&quot;FILL&quot;,&quot;fillStyle&quot;:&quot;#fff&quot;}],&quot;isFrozen&quot;:true},&quot;37a3f626-7eda-4775-9960-0ed968cc6ad8&quot;:{&quot;id&quot;:&quot;37a3f626-7eda-4775-9960-0ed968cc6ad8&quot;,&quot;type&quot;:&quot;FIGURE_OBJECT&quot;,&quot;document&quot;:{&quot;type&quot;:&quot;FIGURE&quot;,&quot;canvasType&quot;:&quot;FIGURE&quot;,&quot;units&quot;:&quot;px&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79.xml><?xml version="1.0" encoding="utf-8"?>
<p:tagLst xmlns:p="http://schemas.openxmlformats.org/presentationml/2006/main">
  <p:tag name="ID" val="69fdb7813277786688e4a269"/>
  <p:tag name="FIGURESLIDEID" val="37a3f626-7eda-4775-9960-0ed968cc6ad8"/>
  <p:tag name="SELECTIONIDS" val="c92ff231-db87-4b22-bc2c-1d216d8fe525"/>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c92ff231-db87-4b22-bc2c-1d216d8fe525&quot;:{&quot;type&quot;:&quot;FIGURE_OBJECT&quot;,&quot;id&quot;:&quot;c92ff231-db87-4b22-bc2c-1d216d8fe525&quot;,&quot;name&quot;:&quot;dsDNA brush 1 (wavy)&quot;,&quot;relativeTransform&quot;:{&quot;translate&quot;:{&quot;x&quot;:170.1487507483609,&quot;y&quot;:0.04519879538332816},&quot;rotate&quot;:0,&quot;skewX&quot;:0,&quot;scale&quot;:{&quot;x&quot;:1,&quot;y&quot;:1}},&quot;opacity&quot;:1,&quot;source&quot;:{&quot;id&quot;:&quot;5e7295ffe22d1d00a88b01c7&quot;,&quot;type&quot;:&quot;ASSETS&quot;},&quot;path&quot;:{&quot;type&quot;:&quot;POLY_LINE&quot;,&quot;points&quot;:[{&quot;x&quot;:-200.50786165625266,&quot;y&quot;:5.988321264818299},{&quot;x&quot;:-70.21576777306967,&quot;y&quot;:5.988321264818299}],&quot;closed&quot;:false},&quot;pathStyles&quot;:[{&quot;type&quot;:&quot;FILL&quot;,&quot;fillStyle&quot;:&quot;rgba(0,0,0,0)&quot;},{&quot;type&quot;:&quot;STROKE&quot;,&quot;strokeStyle&quot;:&quot;rgba(0,0,0,0)&quot;,&quot;lineWidth&quot;:10.497917427363722,&quot;lineJoin&quot;:&quot;round&quot;}],&quot;pathSmoothing&quot;:{&quot;type&quot;:&quot;CATMULL_SMOOTHING&quot;,&quot;smoothing&quot;:0.2},&quot;pathPattern&quot;:{&quot;type&quot;:&quot;ROW&quot;,&quot;patternId&quot;:&quot;32840e8b-4e51-49d4-bb97-a498d39ba9eb&quot;,&quot;patternTransform&quot;:{&quot;translate&quot;:{&quot;x&quot;:0.0009497104410352654,&quot;y&quot;:-0.5},&quot;rotate&quot;:0,&quot;skewX&quot;:0,&quot;scale&quot;:{&quot;x&quot;:0.00558659217877095,&quot;y&quot;:0.00558659217877095}},&quot;xUnits&quot;:&quot;STROKE_WIDTH&quot;,&quot;yUnits&quot;:&quot;STROKE_WIDTH&quot;,&quot;bending&quot;:true,&quot;repeat&quot;:{&quot;distance&quot;:2.0502793296089385,&quot;align&quot;:&quot;CENTER&quot;},&quot;isPremium&quot;:true},&quot;isLocked&quot;:false,&quot;parent&quot;:{&quot;type&quot;:&quot;CHILD&quot;,&quot;parentId&quot;:&quot;37a3f626-7eda-4775-9960-0ed968cc6ad8&quot;,&quot;order&quot;:&quot;51&quot;},&quot;isPremium&quot;:true},&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8.xml><?xml version="1.0" encoding="utf-8"?>
<p:tagLst xmlns:p="http://schemas.openxmlformats.org/presentationml/2006/main">
  <p:tag name="ID" val="6992e2ea287528204f36f9fe"/>
  <p:tag name="FIGURESLIDEID" val="eb4b8633-4bd1-4129-b533-b16baa088468"/>
  <p:tag name="SELECTIONIDS" val="99723a7d-1da2-4cac-946a-52c7569663ca"/>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99723a7d-1da2-4cac-946a-52c7569663ca&quot;:{&quot;id&quot;:&quot;99723a7d-1da2-4cac-946a-52c7569663ca&quot;,&quot;name&quot;:&quot;Chromosome (with telomeres 2)&quot;,&quot;displayName&quot;:&quot;&quot;,&quot;type&quot;:&quot;FIGURE_OBJECT&quot;,&quot;relativeTransform&quot;:{&quot;translate&quot;:{&quot;x&quot;:-375.0494665767536,&quot;y&quot;:-114.31974549094136},&quot;rotate&quot;:0,&quot;skewX&quot;:0,&quot;scale&quot;:{&quot;x&quot;:0.34636379040953474,&quot;y&quot;:0.34636379040953474}},&quot;image&quot;:{&quot;url&quot;:&quot;https://icons.cdn.biorender.com/biorender/5c1026c2388c0a1200aac4eb/20181211210658/image/5c1026c2388c0a1200aac4eb.png&quot;,&quot;isPremium&quot;:false,&quot;isOrgIcon&quot;:false,&quot;size&quot;:{&quot;x&quot;:100,&quot;y&quot;:302.2598870056497}},&quot;source&quot;:{&quot;id&quot;:&quot;5c1026c2388c0a1200aac4eb&quot;,&quot;version&quot;:&quot;20181211210658&quot;,&quot;type&quot;:&quot;ASSETS&quot;},&quot;isPremium&quot;:false,&quot;parent&quot;:{&quot;type&quot;:&quot;CHILD&quot;,&quot;parentId&quot;:&quot;eb4b8633-4bd1-4129-b533-b16baa088468&quot;,&quot;order&quot;:&quot;8&quot;}},&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80.xml><?xml version="1.0" encoding="utf-8"?>
<p:tagLst xmlns:p="http://schemas.openxmlformats.org/presentationml/2006/main">
  <p:tag name="ID" val="69fdb7813277786688e4a269"/>
  <p:tag name="FIGURESLIDEID" val="37a3f626-7eda-4775-9960-0ed968cc6ad8"/>
  <p:tag name="SELECTIONIDS" val="d25305ee-978a-4f47-94c2-4941937979fc"/>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d25305ee-978a-4f47-94c2-4941937979fc&quot;:{&quot;type&quot;:&quot;FIGURE_OBJECT&quot;,&quot;id&quot;:&quot;d25305ee-978a-4f47-94c2-4941937979fc&quot;,&quot;parent&quot;:{&quot;type&quot;:&quot;CHILD&quot;,&quot;parentId&quot;:&quot;37a3f626-7eda-4775-9960-0ed968cc6ad8&quot;,&quot;order&quot;:&quot;82&quot;},&quot;relativeTransform&quot;:{&quot;translate&quot;:{&quot;x&quot;:15.893214982667928,&quot;y&quot;:150.35684827999586},&quot;rotate&quot;:0,&quot;skewX&quot;:0,&quot;scale&quot;:{&quot;x&quot;:1,&quot;y&quot;:1}}},&quot;e004bdab-0081-472c-9c11-ea2046f6c9c7&quot;:{&quot;type&quot;:&quot;FIGURE_OBJECT&quot;,&quot;id&quot;:&quot;e004bdab-0081-472c-9c11-ea2046f6c9c7&quot;,&quot;name&quot;:&quot;dsDNA brush 1 (wavy)&quot;,&quot;relativeTransform&quot;:{&quot;translate&quot;:{&quot;x&quot;:24.190233402849277,&quot;y&quot;:-150.52589948194685},&quot;rotate&quot;:0},&quot;opacity&quot;:1,&quot;source&quot;:{&quot;id&quot;:&quot;5e7295ffe22d1d00a88b01c7&quot;,&quot;type&quot;:&quot;ASSETS&quot;},&quot;path&quot;:{&quot;type&quot;:&quot;POLY_LINE&quot;,&quot;points&quot;:[{&quot;x&quot;:-71.81965409881182,&quot;y&quot;:5.988321264818299},{&quot;x&quot;:-25.150495906189352,&quot;y&quot;:5.988321264818299}],&quot;closed&quot;:false},&quot;pathStyles&quot;:[{&quot;type&quot;:&quot;FILL&quot;,&quot;fillStyle&quot;:&quot;rgba(0,0,0,0)&quot;},{&quot;type&quot;:&quot;STROKE&quot;,&quot;strokeStyle&quot;:&quot;rgba(0,0,0,0)&quot;,&quot;lineWidth&quot;:10.497917427363722,&quot;lineJoin&quot;:&quot;round&quot;}],&quot;pathSmoothing&quot;:{&quot;type&quot;:&quot;CATMULL_SMOOTHING&quot;,&quot;smoothing&quot;:0.2},&quot;pathPattern&quot;:{&quot;type&quot;:&quot;ROW&quot;,&quot;patternId&quot;:&quot;387f06d6-2b08-4359-a427-b5e03a88493d&quot;,&quot;patternTransform&quot;:{&quot;translate&quot;:{&quot;x&quot;:0.0009497104410352654,&quot;y&quot;:-0.5},&quot;rotate&quot;:0,&quot;skewX&quot;:0,&quot;scale&quot;:{&quot;x&quot;:0.00558659217877095,&quot;y&quot;:0.00558659217877095}},&quot;xUnits&quot;:&quot;STROKE_WIDTH&quot;,&quot;yUnits&quot;:&quot;STROKE_WIDTH&quot;,&quot;bending&quot;:true,&quot;repeat&quot;:{&quot;distance&quot;:2.0502793296089385,&quot;align&quot;:&quot;CENTER&quot;},&quot;isPremium&quot;:true},&quot;isLocked&quot;:false,&quot;parent&quot;:{&quot;type&quot;:&quot;CHILD&quot;,&quot;parentId&quot;:&quot;d25305ee-978a-4f47-94c2-4941937979fc&quot;,&quot;order&quot;:&quot;5&quot;},&quot;isPremium&quot;:true},&quot;f1476ea2-7905-4157-b506-6519cf086ede&quot;:{&quot;type&quot;:&quot;FIGURE_OBJECT&quot;,&quot;id&quot;:&quot;f1476ea2-7905-4157-b506-6519cf086ede&quot;,&quot;parent&quot;:{&quot;type&quot;:&quot;CROP&quot;,&quot;parentId&quot;:&quot;d25305ee-978a-4f47-94c2-4941937979fc&quot;,&quot;order&quot;:&quot;5&quot;},&quot;relativeTransform&quot;:{&quot;translate&quot;:{&quot;x&quot;:-24.813646419096433,&quot;y&quot;:-144.53757821712856},&quot;rotate&quot;:0,&quot;skewX&quot;:0,&quot;scale&quot;:{&quot;x&quot;:10.082496671086139,&quot;y&quot;:5.036365359394712}},&quot;path&quot;:{&quot;type&quot;:&quot;RECT&quot;,&quot;size&quot;:{&quot;x&quot;:2,&quot;y&quot;:2}},&quot;pathStyles&quot;:[{&quot;type&quot;:&quot;FILL&quot;,&quot;fillStyle&quot;:&quot;#fff&quot;}],&quot;isFrozen&quot;:true},&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81.xml><?xml version="1.0" encoding="utf-8"?>
<p:tagLst xmlns:p="http://schemas.openxmlformats.org/presentationml/2006/main">
  <p:tag name="ID" val="69fdb7813277786688e4a269"/>
  <p:tag name="FIGURESLIDEID" val="37a3f626-7eda-4775-9960-0ed968cc6ad8"/>
  <p:tag name="SELECTIONIDS" val="b6abe6a2-a25b-444c-823d-e76b60d0ef74"/>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b6abe6a2-a25b-444c-823d-e76b60d0ef74&quot;:{&quot;type&quot;:&quot;FIGURE_OBJECT&quot;,&quot;id&quot;:&quot;b6abe6a2-a25b-444c-823d-e76b60d0ef74&quot;,&quot;parent&quot;:{&quot;type&quot;:&quot;CHILD&quot;,&quot;parentId&quot;:&quot;37a3f626-7eda-4775-9960-0ed968cc6ad8&quot;,&quot;order&quot;:&quot;85&quot;},&quot;relativeTransform&quot;:{&quot;translate&quot;:{&quot;x&quot;:123.72209848006852,&quot;y&quot;:150.3578695242383},&quot;rotate&quot;:0,&quot;skewX&quot;:0,&quot;scale&quot;:{&quot;x&quot;:1,&quot;y&quot;:1}}},&quot;ea10c1ea-5e9c-4f0c-b69e-240503137cb7&quot;:{&quot;type&quot;:&quot;FIGURE_OBJECT&quot;,&quot;id&quot;:&quot;ea10c1ea-5e9c-4f0c-b69e-240503137cb7&quot;,&quot;name&quot;:&quot;dsDNA brush 1 (wavy)&quot;,&quot;relativeTransform&quot;:{&quot;translate&quot;:{&quot;x&quot;:78.1605353830608,&quot;y&quot;:-150.52589948194685},&quot;rotate&quot;:0},&quot;opacity&quot;:1,&quot;source&quot;:{&quot;id&quot;:&quot;5e7295ffe22d1d00a88b01c7&quot;,&quot;type&quot;:&quot;ASSETS&quot;},&quot;path&quot;:{&quot;type&quot;:&quot;POLY_LINE&quot;,&quot;points&quot;:[{&quot;x&quot;:-232.0549174497911,&quot;y&quot;:5.988321264818299},{&quot;x&quot;:-81.26321860729533,&quot;y&quot;:5.988321264818299}],&quot;closed&quot;:false},&quot;pathStyles&quot;:[{&quot;type&quot;:&quot;FILL&quot;,&quot;fillStyle&quot;:&quot;rgba(0,0,0,0)&quot;},{&quot;type&quot;:&quot;STROKE&quot;,&quot;strokeStyle&quot;:&quot;rgba(0,0,0,0)&quot;,&quot;lineWidth&quot;:10.497917427363722,&quot;lineJoin&quot;:&quot;round&quot;}],&quot;pathSmoothing&quot;:{&quot;type&quot;:&quot;CATMULL_SMOOTHING&quot;,&quot;smoothing&quot;:0.2},&quot;pathPattern&quot;:{&quot;type&quot;:&quot;ROW&quot;,&quot;patternId&quot;:&quot;aea0bcdb-5172-46d7-942b-fea65b65bc8f&quot;,&quot;patternTransform&quot;:{&quot;translate&quot;:{&quot;x&quot;:0.0009497104410352654,&quot;y&quot;:-0.5},&quot;rotate&quot;:0,&quot;skewX&quot;:0,&quot;scale&quot;:{&quot;x&quot;:0.00558659217877095,&quot;y&quot;:0.00558659217877095}},&quot;xUnits&quot;:&quot;STROKE_WIDTH&quot;,&quot;yUnits&quot;:&quot;STROKE_WIDTH&quot;,&quot;bending&quot;:true,&quot;repeat&quot;:{&quot;distance&quot;:2.0502793296089385,&quot;align&quot;:&quot;CENTER&quot;},&quot;isPremium&quot;:true},&quot;isLocked&quot;:false,&quot;parent&quot;:{&quot;type&quot;:&quot;CHILD&quot;,&quot;parentId&quot;:&quot;b6abe6a2-a25b-444c-823d-e76b60d0ef74&quot;,&quot;order&quot;:&quot;5&quot;},&quot;isPremium&quot;:true},&quot;34690352-8c48-4754-869f-3ab2093daf41&quot;:{&quot;type&quot;:&quot;FIGURE_OBJECT&quot;,&quot;id&quot;:&quot;34690352-8c48-4754-869f-3ab2093daf41&quot;,&quot;parent&quot;:{&quot;type&quot;:&quot;CROP&quot;,&quot;parentId&quot;:&quot;b6abe6a2-a25b-444c-823d-e76b60d0ef74&quot;,&quot;order&quot;:&quot;5&quot;},&quot;relativeTransform&quot;:{&quot;translate&quot;:{&quot;x&quot;:-66.85324849385185,&quot;y&quot;:-144.53757821712856},&quot;rotate&quot;:0,&quot;skewX&quot;:0,&quot;scale&quot;:{&quot;x&quot;:22.32979302779503,&quot;y&quot;:5.189214249829005}},&quot;path&quot;:{&quot;type&quot;:&quot;RECT&quot;,&quot;size&quot;:{&quot;x&quot;:2,&quot;y&quot;:2}},&quot;pathStyles&quot;:[{&quot;type&quot;:&quot;FILL&quot;,&quot;fillStyle&quot;:&quot;#fff&quot;}],&quot;isFrozen&quot;:true},&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82.xml><?xml version="1.0" encoding="utf-8"?>
<p:tagLst xmlns:p="http://schemas.openxmlformats.org/presentationml/2006/main">
  <p:tag name="ID" val="69fdb7813277786688e4a269"/>
  <p:tag name="FIGURESLIDEID" val="37a3f626-7eda-4775-9960-0ed968cc6ad8"/>
  <p:tag name="SELECTIONIDS" val="53fb7fe8-bc4e-4177-a52f-61a5f019b3c9"/>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53fb7fe8-bc4e-4177-a52f-61a5f019b3c9&quot;:{&quot;type&quot;:&quot;FIGURE_OBJECT&quot;,&quot;id&quot;:&quot;53fb7fe8-bc4e-4177-a52f-61a5f019b3c9&quot;,&quot;name&quot;:&quot;dsDNA brush 1 (wavy)&quot;,&quot;relativeTransform&quot;:{&quot;translate&quot;:{&quot;x&quot;:364.6026692753339,&quot;y&quot;:62.72416263089781},&quot;rotate&quot;:0,&quot;skewX&quot;:0,&quot;scale&quot;:{&quot;x&quot;:1,&quot;y&quot;:1}},&quot;opacity&quot;:1,&quot;source&quot;:{&quot;id&quot;:&quot;5e7295ffe22d1d00a88b01c7&quot;,&quot;type&quot;:&quot;ASSETS&quot;},&quot;path&quot;:{&quot;type&quot;:&quot;POLY_LINE&quot;,&quot;points&quot;:[{&quot;x&quot;:-286.6432176928333,&quot;y&quot;:8.560819818968962},{&quot;x&quot;:-100.37947360762651,&quot;y&quot;:8.560819818968962}],&quot;closed&quot;:false},&quot;pathStyles&quot;:[{&quot;type&quot;:&quot;FILL&quot;,&quot;fillStyle&quot;:&quot;rgba(0,0,0,0)&quot;},{&quot;type&quot;:&quot;STROKE&quot;,&quot;strokeStyle&quot;:&quot;rgba(0,0,0,0)&quot;,&quot;lineWidth&quot;:15.007675038757617,&quot;lineJoin&quot;:&quot;round&quot;}],&quot;pathSmoothing&quot;:{&quot;type&quot;:&quot;CATMULL_SMOOTHING&quot;,&quot;smoothing&quot;:0.2},&quot;pathPattern&quot;:{&quot;type&quot;:&quot;ROW&quot;,&quot;patternId&quot;:&quot;93a00ecc-5520-40d7-880c-b4f0956eb0b7&quot;,&quot;patternTransform&quot;:{&quot;translate&quot;:{&quot;x&quot;:0.0009497104410352654,&quot;y&quot;:-0.5},&quot;rotate&quot;:0,&quot;skewX&quot;:0,&quot;scale&quot;:{&quot;x&quot;:0.00558659217877095,&quot;y&quot;:0.00558659217877095}},&quot;xUnits&quot;:&quot;STROKE_WIDTH&quot;,&quot;yUnits&quot;:&quot;STROKE_WIDTH&quot;,&quot;bending&quot;:true,&quot;repeat&quot;:{&quot;distance&quot;:2.0502793296089385,&quot;align&quot;:&quot;CENTER&quot;},&quot;isPremium&quot;:true},&quot;isLocked&quot;:false,&quot;parent&quot;:{&quot;type&quot;:&quot;CHILD&quot;,&quot;parentId&quot;:&quot;37a3f626-7eda-4775-9960-0ed968cc6ad8&quot;,&quot;order&quot;:&quot;999502&quot;},&quot;isPremium&quot;:true},&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83.xml><?xml version="1.0" encoding="utf-8"?>
<p:tagLst xmlns:p="http://schemas.openxmlformats.org/presentationml/2006/main">
  <p:tag name="ID" val="69fdb7813277786688e4a269"/>
  <p:tag name="FIGURESLIDEID" val="37a3f626-7eda-4775-9960-0ed968cc6ad8"/>
  <p:tag name="SELECTIONIDS" val="93e91da2-378d-4959-8033-5cf213d55f0d"/>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93e91da2-378d-4959-8033-5cf213d55f0d&quot;:{&quot;type&quot;:&quot;FIGURE_OBJECT&quot;,&quot;id&quot;:&quot;93e91da2-378d-4959-8033-5cf213d55f0d&quot;,&quot;parent&quot;:{&quot;type&quot;:&quot;CHILD&quot;,&quot;parentId&quot;:&quot;37a3f626-7eda-4775-9960-0ed968cc6ad8&quot;,&quot;order&quot;:&quot;99972&quot;},&quot;relativeTransform&quot;:{&quot;translate&quot;:{&quot;x&quot;:-150.6196048671808,&quot;y&quot;:279.2225682342089},&quot;rotate&quot;:0,&quot;skewX&quot;:0,&quot;scale&quot;:{&quot;x&quot;:1,&quot;y&quot;:1}}},&quot;c5c30d42-3ee9-46f5-9e59-407f258cdaa3&quot;:{&quot;type&quot;:&quot;FIGURE_OBJECT&quot;,&quot;id&quot;:&quot;c5c30d42-3ee9-46f5-9e59-407f258cdaa3&quot;,&quot;name&quot;:&quot;dsDNA brush 1 (wavy)&quot;,&quot;relativeTransform&quot;:{&quot;translate&quot;:{&quot;x&quot;:515.4244378964293,&quot;y&quot;:-216.78522187102354},&quot;rotate&quot;:0},&quot;opacity&quot;:1,&quot;source&quot;:{&quot;id&quot;:&quot;5e7295ffe22d1d00a88b01c7&quot;,&quot;type&quot;:&quot;ASSETS&quot;},&quot;path&quot;:{&quot;type&quot;:&quot;POLY_LINE&quot;,&quot;points&quot;:[{&quot;x&quot;:-286.9691953907806,&quot;y&quot;:8.560819818968962},{&quot;x&quot;:-223.92502112965207,&quot;y&quot;:8.560819818968962}],&quot;closed&quot;:false},&quot;pathStyles&quot;:[{&quot;type&quot;:&quot;FILL&quot;,&quot;fillStyle&quot;:&quot;rgba(0,0,0,0)&quot;},{&quot;type&quot;:&quot;STROKE&quot;,&quot;strokeStyle&quot;:&quot;rgba(0,0,0,0)&quot;,&quot;lineWidth&quot;:15.007675038757617,&quot;lineJoin&quot;:&quot;round&quot;}],&quot;pathSmoothing&quot;:{&quot;type&quot;:&quot;CATMULL_SMOOTHING&quot;,&quot;smoothing&quot;:0.2},&quot;pathPattern&quot;:{&quot;type&quot;:&quot;ROW&quot;,&quot;patternId&quot;:&quot;6ce45efa-355f-4712-9d77-d8ef77873628&quot;,&quot;patternTransform&quot;:{&quot;translate&quot;:{&quot;x&quot;:0.0009497104410352654,&quot;y&quot;:-0.5},&quot;rotate&quot;:0,&quot;skewX&quot;:0,&quot;scale&quot;:{&quot;x&quot;:0.00558659217877095,&quot;y&quot;:0.00558659217877095}},&quot;xUnits&quot;:&quot;STROKE_WIDTH&quot;,&quot;yUnits&quot;:&quot;STROKE_WIDTH&quot;,&quot;bending&quot;:true,&quot;repeat&quot;:{&quot;distance&quot;:2.0502793296089385,&quot;align&quot;:&quot;CENTER&quot;},&quot;isPremium&quot;:true},&quot;isLocked&quot;:false,&quot;parent&quot;:{&quot;type&quot;:&quot;CHILD&quot;,&quot;parentId&quot;:&quot;93e91da2-378d-4959-8033-5cf213d55f0d&quot;,&quot;order&quot;:&quot;5&quot;},&quot;isPremium&quot;:true},&quot;490f8c1f-7d62-48e9-ac3c-fcd47ce258d3&quot;:{&quot;type&quot;:&quot;FIGURE_OBJECT&quot;,&quot;id&quot;:&quot;490f8c1f-7d62-48e9-ac3c-fcd47ce258d3&quot;,&quot;parent&quot;:{&quot;type&quot;:&quot;CROP&quot;,&quot;parentId&quot;:&quot;93e91da2-378d-4959-8033-5cf213d55f0d&quot;,&quot;order&quot;:&quot;5&quot;},&quot;relativeTransform&quot;:{&quot;translate&quot;:{&quot;x&quot;:259.65135193826563,&quot;y&quot;:-208.2244020520546},&quot;rotate&quot;:0,&quot;skewX&quot;:0,&quot;scale&quot;:{&quot;x&quot;:3.8493822199600283,&quot;y&quot;:7.313890564310045}},&quot;path&quot;:{&quot;type&quot;:&quot;RECT&quot;,&quot;size&quot;:{&quot;x&quot;:2,&quot;y&quot;:2}},&quot;pathStyles&quot;:[{&quot;type&quot;:&quot;FILL&quot;,&quot;fillStyle&quot;:&quot;#fff&quot;}],&quot;isFrozen&quot;:true},&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84.xml><?xml version="1.0" encoding="utf-8"?>
<p:tagLst xmlns:p="http://schemas.openxmlformats.org/presentationml/2006/main">
  <p:tag name="ID" val="69fdb7813277786688e4a269"/>
  <p:tag name="FIGURESLIDEID" val="37a3f626-7eda-4775-9960-0ed968cc6ad8"/>
  <p:tag name="SELECTIONIDS" val="4a462350-e040-4a8e-bf7d-5d32ba694616"/>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4a462350-e040-4a8e-bf7d-5d32ba694616&quot;:{&quot;type&quot;:&quot;FIGURE_OBJECT&quot;,&quot;id&quot;:&quot;4a462350-e040-4a8e-bf7d-5d32ba694616&quot;,&quot;parent&quot;:{&quot;type&quot;:&quot;CHILD&quot;,&quot;parentId&quot;:&quot;37a3f626-7eda-4775-9960-0ed968cc6ad8&quot;,&quot;order&quot;:&quot;99986&quot;},&quot;relativeTransform&quot;:{&quot;translate&quot;:{&quot;x&quot;:-88.85869014814975,&quot;y&quot;:279.4327290221803},&quot;rotate&quot;:0,&quot;skewX&quot;:0,&quot;scale&quot;:{&quot;x&quot;:1,&quot;y&quot;:1}}},&quot;8a3f5399-a6a4-4276-866c-3c74b7fd41e5&quot;:{&quot;type&quot;:&quot;FIGURE_OBJECT&quot;,&quot;id&quot;:&quot;8a3f5399-a6a4-4276-866c-3c74b7fd41e5&quot;,&quot;name&quot;:&quot;dsDNA brush 1 (wavy)&quot;,&quot;relativeTransform&quot;:{&quot;translate&quot;:{&quot;x&quot;:515.4244378964293,&quot;y&quot;:-216.78522187102354},&quot;rotate&quot;:0},&quot;opacity&quot;:1,&quot;source&quot;:{&quot;id&quot;:&quot;5e7295ffe22d1d00a88b01c7&quot;,&quot;type&quot;:&quot;ASSETS&quot;},&quot;path&quot;:{&quot;type&quot;:&quot;POLY_LINE&quot;,&quot;points&quot;:[{&quot;x&quot;:-286.9691953907806,&quot;y&quot;:8.560819818968962},{&quot;x&quot;:-223.92502112965207,&quot;y&quot;:8.560819818968962}],&quot;closed&quot;:false},&quot;pathStyles&quot;:[{&quot;type&quot;:&quot;FILL&quot;,&quot;fillStyle&quot;:&quot;rgba(0,0,0,0)&quot;},{&quot;type&quot;:&quot;STROKE&quot;,&quot;strokeStyle&quot;:&quot;rgba(0,0,0,0)&quot;,&quot;lineWidth&quot;:15.007675038757617,&quot;lineJoin&quot;:&quot;round&quot;}],&quot;pathSmoothing&quot;:{&quot;type&quot;:&quot;CATMULL_SMOOTHING&quot;,&quot;smoothing&quot;:0.2},&quot;pathPattern&quot;:{&quot;type&quot;:&quot;ROW&quot;,&quot;patternId&quot;:&quot;dfef7a1e-4432-4334-8e5a-e1071e7cc925&quot;,&quot;patternTransform&quot;:{&quot;translate&quot;:{&quot;x&quot;:0.0009497104410352654,&quot;y&quot;:-0.5},&quot;rotate&quot;:0,&quot;skewX&quot;:0,&quot;scale&quot;:{&quot;x&quot;:0.00558659217877095,&quot;y&quot;:0.00558659217877095}},&quot;xUnits&quot;:&quot;STROKE_WIDTH&quot;,&quot;yUnits&quot;:&quot;STROKE_WIDTH&quot;,&quot;bending&quot;:true,&quot;repeat&quot;:{&quot;distance&quot;:2.0502793296089385,&quot;align&quot;:&quot;CENTER&quot;},&quot;isPremium&quot;:true},&quot;isLocked&quot;:false,&quot;parent&quot;:{&quot;type&quot;:&quot;CHILD&quot;,&quot;parentId&quot;:&quot;4a462350-e040-4a8e-bf7d-5d32ba694616&quot;,&quot;order&quot;:&quot;5&quot;},&quot;isPremium&quot;:true},&quot;fada8f58-2479-4f7e-80e1-c8f94a40bff1&quot;:{&quot;type&quot;:&quot;FIGURE_OBJECT&quot;,&quot;id&quot;:&quot;fada8f58-2479-4f7e-80e1-c8f94a40bff1&quot;,&quot;parent&quot;:{&quot;type&quot;:&quot;CROP&quot;,&quot;parentId&quot;:&quot;4a462350-e040-4a8e-bf7d-5d32ba694616&quot;,&quot;order&quot;:&quot;5&quot;},&quot;relativeTransform&quot;:{&quot;translate&quot;:{&quot;x&quot;:244.81665261007356,&quot;y&quot;:-207.80355951792146},&quot;rotate&quot;:6.283185307179586,&quot;skewX&quot;:-2.377072148633732e-31,&quot;scale&quot;:{&quot;x&quot;:-4.4622578291689035,&quot;y&quot;:7.734733098443155}},&quot;path&quot;:{&quot;type&quot;:&quot;RECT&quot;,&quot;size&quot;:{&quot;x&quot;:2,&quot;y&quot;:2}},&quot;pathStyles&quot;:[{&quot;type&quot;:&quot;FILL&quot;,&quot;fillStyle&quot;:&quot;#fff&quot;}],&quot;isFrozen&quot;:true},&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85.xml><?xml version="1.0" encoding="utf-8"?>
<p:tagLst xmlns:p="http://schemas.openxmlformats.org/presentationml/2006/main">
  <p:tag name="ID" val="69fdb7813277786688e4a269"/>
  <p:tag name="FIGURESLIDEID" val="37a3f626-7eda-4775-9960-0ed968cc6ad8"/>
  <p:tag name="SELECTIONIDS" val="cb86bc83-ad43-4777-9f85-ad3eb02c9e7a"/>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cb86bc83-ad43-4777-9f85-ad3eb02c9e7a&quot;:{&quot;type&quot;:&quot;FIGURE_OBJECT&quot;,&quot;id&quot;:&quot;cb86bc83-ad43-4777-9f85-ad3eb02c9e7a&quot;,&quot;parent&quot;:{&quot;type&quot;:&quot;CHILD&quot;,&quot;parentId&quot;:&quot;37a3f626-7eda-4775-9960-0ed968cc6ad8&quot;,&quot;order&quot;:&quot;99987&quot;},&quot;relativeTransform&quot;:{&quot;translate&quot;:{&quot;x&quot;:-12.551949298068848,&quot;y&quot;:279.4336023821128},&quot;rotate&quot;:0,&quot;skewX&quot;:0,&quot;scale&quot;:{&quot;x&quot;:1,&quot;y&quot;:1}}},&quot;e7332201-bfcb-45a7-8921-e4adcc89c06c&quot;:{&quot;type&quot;:&quot;FIGURE_OBJECT&quot;,&quot;id&quot;:&quot;e7332201-bfcb-45a7-8921-e4adcc89c06c&quot;,&quot;name&quot;:&quot;dsDNA brush 1 (wavy)&quot;,&quot;relativeTransform&quot;:{&quot;translate&quot;:{&quot;x&quot;:500.59599947735177,&quot;y&quot;:-216.78522187102354},&quot;rotate&quot;:0},&quot;opacity&quot;:1,&quot;source&quot;:{&quot;id&quot;:&quot;5e7295ffe22d1d00a88b01c7&quot;,&quot;type&quot;:&quot;ASSETS&quot;},&quot;path&quot;:{&quot;type&quot;:&quot;POLY_LINE&quot;,&quot;points&quot;:[{&quot;x&quot;:-286.9691953907806,&quot;y&quot;:8.560819818968962},{&quot;x&quot;:-223.92502112965207,&quot;y&quot;:8.560819818968962}],&quot;closed&quot;:false},&quot;pathStyles&quot;:[{&quot;type&quot;:&quot;FILL&quot;,&quot;fillStyle&quot;:&quot;rgba(0,0,0,0)&quot;},{&quot;type&quot;:&quot;STROKE&quot;,&quot;strokeStyle&quot;:&quot;rgba(0,0,0,0)&quot;,&quot;lineWidth&quot;:15.007675038757617,&quot;lineJoin&quot;:&quot;round&quot;}],&quot;pathSmoothing&quot;:{&quot;type&quot;:&quot;CATMULL_SMOOTHING&quot;,&quot;smoothing&quot;:0.2},&quot;pathPattern&quot;:{&quot;type&quot;:&quot;ROW&quot;,&quot;patternId&quot;:&quot;6833f03b-8e81-4369-bfc6-80e104fb26e4&quot;,&quot;patternTransform&quot;:{&quot;translate&quot;:{&quot;x&quot;:0.0009497104410352654,&quot;y&quot;:-0.5},&quot;rotate&quot;:0,&quot;skewX&quot;:0,&quot;scale&quot;:{&quot;x&quot;:0.00558659217877095,&quot;y&quot;:0.00558659217877095}},&quot;xUnits&quot;:&quot;STROKE_WIDTH&quot;,&quot;yUnits&quot;:&quot;STROKE_WIDTH&quot;,&quot;bending&quot;:true,&quot;repeat&quot;:{&quot;distance&quot;:2.0502793296089385,&quot;align&quot;:&quot;CENTER&quot;},&quot;isPremium&quot;:true},&quot;isLocked&quot;:false,&quot;parent&quot;:{&quot;type&quot;:&quot;CHILD&quot;,&quot;parentId&quot;:&quot;cb86bc83-ad43-4777-9f85-ad3eb02c9e7a&quot;,&quot;order&quot;:&quot;5&quot;},&quot;isPremium&quot;:true},&quot;6fe622d5-f103-4103-a3b0-6f6aa3472b84&quot;:{&quot;type&quot;:&quot;FIGURE_OBJECT&quot;,&quot;id&quot;:&quot;6fe622d5-f103-4103-a3b0-6f6aa3472b84&quot;,&quot;parent&quot;:{&quot;type&quot;:&quot;CROP&quot;,&quot;parentId&quot;:&quot;cb86bc83-ad43-4777-9f85-ad3eb02c9e7a&quot;,&quot;order&quot;:&quot;5&quot;},&quot;relativeTransform&quot;:{&quot;translate&quot;:{&quot;x&quot;:244.81665261007356,&quot;y&quot;:-207.80355951792146},&quot;rotate&quot;:6.283185307179586,&quot;skewX&quot;:-2.377072148633732e-31,&quot;scale&quot;:{&quot;x&quot;:-4.4622578291689035,&quot;y&quot;:7.734733098443155}},&quot;path&quot;:{&quot;type&quot;:&quot;RECT&quot;,&quot;size&quot;:{&quot;x&quot;:2,&quot;y&quot;:2}},&quot;pathStyles&quot;:[{&quot;type&quot;:&quot;FILL&quot;,&quot;fillStyle&quot;:&quot;#fff&quot;}],&quot;isFrozen&quot;:true},&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86.xml><?xml version="1.0" encoding="utf-8"?>
<p:tagLst xmlns:p="http://schemas.openxmlformats.org/presentationml/2006/main">
  <p:tag name="ID" val="69fdb7813277786688e4a269"/>
  <p:tag name="FIGURESLIDEID" val="37a3f626-7eda-4775-9960-0ed968cc6ad8"/>
  <p:tag name="SELECTIONIDS" val="a15e2082-3a35-4309-ba43-8f0d9352b42a"/>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489154b6-2c1a-48f0-bb73-6738f935ece6&quot;:{&quot;id&quot;:&quot;489154b6-2c1a-48f0-bb73-6738f935ece6&quot;,&quot;name&quot;:&quot;paste.png&quot;,&quot;type&quot;:&quot;FIGURE_OBJECT&quot;,&quot;relativeTransform&quot;:{&quot;translate&quot;:{&quot;x&quot;:33.07838693388315,&quot;y&quot;:-198.67660422027723},&quot;rotate&quot;:0,&quot;skewX&quot;:0,&quot;scale&quot;:{&quot;x&quot;:0.53146420786272,&quot;y&quot;:0.53146420786272}},&quot;image&quot;:{&quot;url&quot;:&quot;https://core.services.biorender.com/api/uploads/noredirect/69fdc68c3d4f87449e174c77/1778239116550_14c17026-8b7f-4a1f-b528-567d370659f1_icon.png&quot;,&quot;isPremium&quot;:false,&quot;isSignedURL&quot;:true,&quot;size&quot;:{&quot;x&quot;:300,&quot;y&quot;:300}},&quot;source&quot;:{&quot;id&quot;:&quot;69fdc68c3d4f87449e174c77&quot;,&quot;type&quot;:&quot;UPLOADS&quot;},&quot;isPremium&quot;:false,&quot;parent&quot;:{&quot;type&quot;:&quot;CHILD&quot;,&quot;parentId&quot;:&quot;a15e2082-3a35-4309-ba43-8f0d9352b42a&quot;,&quot;order&quot;:&quot;5&quot;},&quot;styles&quot;:{&quot;editable&quot;:[{&quot;styleName&quot;:&quot;MONOCHROME_COLOR&quot;,&quot;index&quot;:0,&quot;color&quot;:&quot;#3A68AE&quot;}]}},&quot;a15e2082-3a35-4309-ba43-8f0d9352b42a&quot;:{&quot;type&quot;:&quot;FIGURE_OBJECT&quot;,&quot;id&quot;:&quot;a15e2082-3a35-4309-ba43-8f0d9352b42a&quot;,&quot;parent&quot;:{&quot;type&quot;:&quot;CHILD&quot;,&quot;parentId&quot;:&quot;37a3f626-7eda-4775-9960-0ed968cc6ad8&quot;,&quot;order&quot;:&quot;9999999&quot;},&quot;relativeTransform&quot;:{&quot;translate&quot;:{&quot;x&quot;:-392.9915321319829,&quot;y&quot;:-27.7938572489321},&quot;rotate&quot;:0,&quot;skewX&quot;:0,&quot;scale&quot;:{&quot;x&quot;:1,&quot;y&quot;:1}}},&quot;f280f112-0aa8-4784-a4b1-8b566d5c49fe&quot;:{&quot;type&quot;:&quot;FIGURE_OBJECT&quot;,&quot;id&quot;:&quot;f280f112-0aa8-4784-a4b1-8b566d5c49fe&quot;,&quot;parent&quot;:{&quot;type&quot;:&quot;CROP&quot;,&quot;parentId&quot;:&quot;a15e2082-3a35-4309-ba43-8f0d9352b42a&quot;,&quot;order&quot;:&quot;5&quot;},&quot;relativeTransform&quot;:{&quot;translate&quot;:{&quot;x&quot;:33.07838693388315,&quot;y&quot;:-217.2530153948548},&quot;rotate&quot;:0,&quot;skewX&quot;:0,&quot;scale&quot;:{&quot;x&quot;:79.719631179408,&quot;y&quot;:52.202701257707474}},&quot;path&quot;:{&quot;type&quot;:&quot;RECT&quot;,&quot;size&quot;:{&quot;x&quot;:2,&quot;y&quot;:2}},&quot;pathStyles&quot;:[{&quot;type&quot;:&quot;FILL&quot;,&quot;fillStyle&quot;:&quot;#fff&quot;}],&quot;isFrozen&quot;:true},&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87.xml><?xml version="1.0" encoding="utf-8"?>
<p:tagLst xmlns:p="http://schemas.openxmlformats.org/presentationml/2006/main">
  <p:tag name="ID" val="69fdb7813277786688e4a269"/>
  <p:tag name="FIGURESLIDEID" val="37a3f626-7eda-4775-9960-0ed968cc6ad8"/>
  <p:tag name="SELECTIONIDS" val="420a28f6-0da5-4aa2-b90a-cbc2e9e5b3c3"/>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420a28f6-0da5-4aa2-b90a-cbc2e9e5b3c3&quot;:{&quot;id&quot;:&quot;420a28f6-0da5-4aa2-b90a-cbc2e9e5b3c3&quot;,&quot;name&quot;:&quot;Transcriptomics (symbol) 1&quot;,&quot;displayName&quot;:&quot;&quot;,&quot;type&quot;:&quot;FIGURE_OBJECT&quot;,&quot;relativeTransform&quot;:{&quot;translate&quot;:{&quot;x&quot;:-221.5702990654206,&quot;y&quot;:122.59387850467286},&quot;rotate&quot;:0,&quot;skewX&quot;:0,&quot;scale&quot;:{&quot;x&quot;:1,&quot;y&quot;:1}},&quot;image&quot;:{&quot;url&quot;:&quot;https://icons.cdn.biorender.com/biorender/67f41d495789a559ab3abf8d/20250407205646/image/67f41d495789a559ab3abf8d.png&quot;,&quot;isPremium&quot;:false,&quot;isOrgIcon&quot;:false,&quot;size&quot;:{&quot;x&quot;:100,&quot;y&quot;:100}},&quot;source&quot;:{&quot;id&quot;:&quot;67f41d495789a559ab3abf8d&quot;,&quot;version&quot;:&quot;20250407205646&quot;,&quot;type&quot;:&quot;ASSETS&quot;},&quot;isPremium&quot;:false,&quot;parent&quot;:{&quot;type&quot;:&quot;CHILD&quot;,&quot;parentId&quot;:&quot;37a3f626-7eda-4775-9960-0ed968cc6ad8&quot;,&quot;order&quot;:&quot;9999995&quot;}},&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88.xml><?xml version="1.0" encoding="utf-8"?>
<p:tagLst xmlns:p="http://schemas.openxmlformats.org/presentationml/2006/main">
  <p:tag name="ID" val="69fdb7813277786688e4a269"/>
  <p:tag name="FIGURESLIDEID" val="37a3f626-7eda-4775-9960-0ed968cc6ad8"/>
  <p:tag name="SELECTIONIDS" val="8c8c7e00-f026-4968-940a-5b417eb81d12"/>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8c8c7e00-f026-4968-940a-5b417eb81d12&quot;:{&quot;id&quot;:&quot;8c8c7e00-f026-4968-940a-5b417eb81d12&quot;,&quot;name&quot;:&quot;Epigenomics (symbol) 1&quot;,&quot;displayName&quot;:&quot;&quot;,&quot;type&quot;:&quot;FIGURE_OBJECT&quot;,&quot;relativeTransform&quot;:{&quot;translate&quot;:{&quot;x&quot;:-151.49532710280369,&quot;y&quot;:10},&quot;scale&quot;:{&quot;x&quot;:1,&quot;y&quot;:1},&quot;rotate&quot;:0,&quot;skewX&quot;:0},&quot;image&quot;:{&quot;url&quot;:&quot;https://icons.cdn.biorender.com/biorender/67f41c4f5789a559ab3abe7f/20250407210049/image/67f41c4f5789a559ab3abe7f.png&quot;,&quot;isPremium&quot;:false,&quot;isOrgIcon&quot;:false,&quot;size&quot;:{&quot;x&quot;:100,&quot;y&quot;:100}},&quot;source&quot;:{&quot;id&quot;:&quot;67f41c4f5789a559ab3abe7f&quot;,&quot;version&quot;:&quot;20250407210049&quot;,&quot;type&quot;:&quot;ASSETS&quot;},&quot;isPremium&quot;:false,&quot;parent&quot;:{&quot;type&quot;:&quot;CHILD&quot;,&quot;parentId&quot;:&quot;37a3f626-7eda-4775-9960-0ed968cc6ad8&quot;,&quot;order&quot;:&quot;99999&quot;}},&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89.xml><?xml version="1.0" encoding="utf-8"?>
<p:tagLst xmlns:p="http://schemas.openxmlformats.org/presentationml/2006/main">
  <p:tag name="ID" val="69fdb7813277786688e4a269"/>
  <p:tag name="FIGURESLIDEID" val="37a3f626-7eda-4775-9960-0ed968cc6ad8"/>
  <p:tag name="SELECTIONIDS" val="b5b7a401-396a-42aa-9ea2-bab981121c34"/>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b5b7a401-396a-42aa-9ea2-bab981121c34&quot;:{&quot;relativeTransform&quot;:{&quot;translate&quot;:{&quot;x&quot;:-94.82358111025447,&quot;y&quot;:-182.2564314940052},&quot;rotate&quot;:0,&quot;skewX&quot;:0,&quot;scale&quot;:{&quot;x&quot;:1,&quot;y&quot;:1}},&quot;type&quot;:&quot;FIGURE_OBJECT&quot;,&quot;id&quot;:&quot;b5b7a401-396a-42aa-9ea2-bab981121c34&quot;,&quot;name&quot;:&quot;dsDNA brush 1 (wavy)&quot;,&quot;displayName&quot;:&quot;dsDNA brush (wavy)&quot;,&quot;opacity&quot;:1,&quot;source&quot;:{&quot;id&quot;:&quot;5e7295ffe22d1d00a88b01c7&quot;,&quot;type&quot;:&quot;ASSETS&quot;},&quot;path&quot;:{&quot;type&quot;:&quot;POLY_LINE&quot;,&quot;points&quot;:[{&quot;x&quot;:-112.29271241630572,&quot;y&quot;:1.0338542792538616},{&quot;x&quot;:-41.27442750948684,&quot;y&quot;:1.0338542792538616}],&quot;closed&quot;:false},&quot;pathStyles&quot;:[{&quot;type&quot;:&quot;FILL&quot;,&quot;fillStyle&quot;:&quot;rgba(0,0,0,0)&quot;},{&quot;type&quot;:&quot;STROKE&quot;,&quot;strokeStyle&quot;:&quot;rgba(0,0,0,0)&quot;,&quot;lineWidth&quot;:23.242679696904116,&quot;lineJoin&quot;:&quot;round&quot;}],&quot;pathSmoothing&quot;:{&quot;type&quot;:&quot;CATMULL_SMOOTHING&quot;,&quot;smoothing&quot;:0.2},&quot;pathPattern&quot;:{&quot;type&quot;:&quot;ROW&quot;,&quot;patternId&quot;:&quot;b45e049d-0bfa-4969-8b27-b86775caf612&quot;,&quot;patternTransform&quot;:{&quot;translate&quot;:{&quot;x&quot;:0.0009497104410352654,&quot;y&quot;:-0.5},&quot;rotate&quot;:0,&quot;skewX&quot;:0,&quot;scale&quot;:{&quot;x&quot;:0.00558659217877095,&quot;y&quot;:0.00558659217877095}},&quot;xUnits&quot;:&quot;STROKE_WIDTH&quot;,&quot;yUnits&quot;:&quot;STROKE_WIDTH&quot;,&quot;bending&quot;:true,&quot;repeat&quot;:{&quot;distance&quot;:2.0502793296089385,&quot;align&quot;:&quot;CENTER&quot;},&quot;isPremium&quot;:true},&quot;isLocked&quot;:false,&quot;parent&quot;:{&quot;type&quot;:&quot;CHILD&quot;,&quot;parentId&quot;:&quot;37a3f626-7eda-4775-9960-0ed968cc6ad8&quot;,&quot;order&quot;:&quot;9951&quot;},&quot;isPremium&quot;:true},&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9.xml><?xml version="1.0" encoding="utf-8"?>
<p:tagLst xmlns:p="http://schemas.openxmlformats.org/presentationml/2006/main">
  <p:tag name="ID" val="6992e2ea287528204f36f9fe"/>
  <p:tag name="FIGURESLIDEID" val="eb4b8633-4bd1-4129-b533-b16baa088468"/>
  <p:tag name="SELECTIONIDS" val="32f49a70-1eb3-49ea-b71b-eb3e7720c2ec"/>
  <p:tag name="TRANSPARENTBACKGROUND" val="true"/>
  <p:tag name="VERSION" val="1778234719768"/>
  <p:tag name="TITLE" val="telomere"/>
  <p:tag name="CREATORNAME" val="Gisane Khachatryan"/>
  <p:tag name="DATEINSERTED" val="1778234720955"/>
  <p:tag name="DPI" val="300"/>
  <p:tag name="BIOJSON" val="{&quot;id&quot;:&quot;58870582-d487-4352-a869-6c8b9bbe3c5a&quot;,&quot;objects&quot;:{&quot;32f49a70-1eb3-49ea-b71b-eb3e7720c2ec&quot;:{&quot;relativeTransform&quot;:{&quot;translate&quot;:{&quot;x&quot;:-244.76967249051094,&quot;y&quot;:-109.13697605329128},&quot;rotate&quot;:1.5707963267948966,&quot;skewX&quot;:0,&quot;scale&quot;:{&quot;x&quot;:1,&quot;y&quot;:1}},&quot;type&quot;:&quot;FIGURE_OBJECT&quot;,&quot;id&quot;:&quot;32f49a70-1eb3-49ea-b71b-eb3e7720c2ec&quot;,&quot;parent&quot;:{&quot;type&quot;:&quot;CHILD&quot;,&quot;parentId&quot;:&quot;eb4b8633-4bd1-4129-b533-b16baa088468&quot;,&quot;order&quot;:&quot;9&quot;},&quot;name&quot;:&quot;DNA (double stranded break)&quot;,&quot;displayName&quot;:&quot;DNA (double stranded break)&quot;,&quot;source&quot;:{&quot;id&quot;:&quot;6345d1ff9fcd35ba95ab438b&quot;,&quot;type&quot;:&quot;ASSETS&quot;},&quot;isPremium&quot;:true},&quot;79e9176a-d018-4cf0-803c-75c16dbf7ebf&quot;:{&quot;id&quot;:&quot;79e9176a-d018-4cf0-803c-75c16dbf7ebf&quot;,&quot;name&quot;:&quot;DNA (unwound, double-stranded break fragments)&quot;,&quot;displayName&quot;:&quot;&quot;,&quot;type&quot;:&quot;FIGURE_OBJECT&quot;,&quot;relativeTransform&quot;:{&quot;translate&quot;:{&quot;x&quot;:-6.506635948317608,&quot;y&quot;:-73.18883848474673},&quot;rotate&quot;:0,&quot;skewX&quot;:0,&quot;scale&quot;:{&quot;x&quot;:0.3883808391366929,&quot;y&quot;:0.38838083913669286}},&quot;image&quot;:{&quot;url&quot;:&quot;https://icons.biorender.com/biorender/5cc328b949a3283300c1933c/20190426155107/image/dna-unwound-double-stranded-break-fragments.png&quot;,&quot;fallbackUrl&quot;:&quot;https://res.cloudinary.com/dlcjuc3ej/image/upload/v1556293867/mcendjqvq40bazfisccp.svg#/keystone/api/icons/5cc328b949a3283300c1933c/20190426155107/image/dna-unwound-double-stranded-break-fragments.svg&quot;,&quot;isPremium&quot;:false,&quot;size&quot;:{&quot;x&quot;:50,&quot;y&quot;:76.08695652173913}},&quot;source&quot;:{&quot;id&quot;:&quot;5cc328b949a3283300c1933c&quot;,&quot;type&quot;:&quot;ASSETS&quot;},&quot;isPremium&quot;:false,&quot;parent&quot;:{&quot;type&quot;:&quot;CHILD&quot;,&quot;parentId&quot;:&quot;32f49a70-1eb3-49ea-b71b-eb3e7720c2ec&quot;,&quot;order&quot;:&quot;2&quot;}},&quot;89e29691-df2d-4cdc-bbf9-6c17b2b183fe&quot;:{&quot;relativeTransform&quot;:{&quot;translate&quot;:{&quot;x&quot;:324.46994598725263,&quot;y&quot;:-72.82136495364952},&quot;rotate&quot;:0},&quot;type&quot;:&quot;FIGURE_OBJECT&quot;,&quot;id&quot;:&quot;89e29691-df2d-4cdc-bbf9-6c17b2b183fe&quot;,&quot;name&quot;:&quot;dsDNA brush 1 (straight)&quot;,&quot;displayName&quot;:&quot;dsDNA brush (straight)&quot;,&quot;opacity&quot;:1,&quot;source&quot;:{&quot;id&quot;:&quot;5e75573302a72400a91d3c9b&quot;,&quot;type&quot;:&quot;ASSETS&quot;},&quot;path&quot;:{&quot;type&quot;:&quot;POLY_LINE&quot;,&quot;points&quot;:[{&quot;x&quot;:-374.0015385887824,&quot;y&quot;:0},{&quot;x&quot;:-337.75591654034446,&quot;y&quot;:0}],&quot;closed&quot;:false},&quot;pathStyles&quot;:[{&quot;type&quot;:&quot;FILL&quot;,&quot;fillStyle&quot;:&quot;rgba(0,0,0,0)&quot;},{&quot;type&quot;:&quot;STROKE&quot;,&quot;strokeStyle&quot;:&quot;rgba(0,0,0,0)&quot;,&quot;lineWidth&quot;:15.995437185530784,&quot;lineJoin&quot;:&quot;round&quot;}],&quot;pathSmoothing&quot;:{&quot;type&quot;:&quot;CATMULL_SMOOTHING&quot;,&quot;smoothing&quot;:0.2},&quot;pathPattern&quot;:{&quot;type&quot;:&quot;ROW&quot;,&quot;patternId&quot;:&quot;c3d10b97-5584-4128-9d52-100947d6bafb&quot;,&quot;patternTransform&quot;:{&quot;translate&quot;:{&quot;x&quot;:0.000027960239175948845,&quot;y&quot;:-0.5},&quot;rotate&quot;:0,&quot;skewX&quot;:0,&quot;scale&quot;:{&quot;x&quot;:0.00558659217877095,&quot;y&quot;:0.00558659217877095}},&quot;xUnits&quot;:&quot;STROKE_WIDTH&quot;,&quot;yUnits&quot;:&quot;STROKE_WIDTH&quot;,&quot;bending&quot;:true,&quot;repeat&quot;:{&quot;distance&quot;:2.04843582920522,&quot;align&quot;:&quot;CENTER&quot;},&quot;isPremium&quot;:true},&quot;isLocked&quot;:false,&quot;parent&quot;:{&quot;type&quot;:&quot;CHILD&quot;,&quot;parentId&quot;:&quot;32f49a70-1eb3-49ea-b71b-eb3e7720c2ec&quot;,&quot;order&quot;:&quot;5&quot;},&quot;isPremium&quot;:true,&quot;connectorInfo&quot;:{&quot;connectedObjects&quot;:[],&quot;type&quot;:&quot;LINE&quot;,&quot;offset&quot;:{&quot;x&quot;:0,&quot;y&quot;:0},&quot;bending&quot;:0.1,&quot;firstElementIsHead&quot;:true,&quot;customized&quot;:true}},&quot;a05d11cd-6bc3-45f8-bf7e-a1f9c4c0da01&quot;:{&quot;relativeTransform&quot;:{&quot;translate&quot;:{&quot;x&quot;:380.97340965196946,&quot;y&quot;:-72.73684023992855},&quot;rotate&quot;:0},&quot;type&quot;:&quot;FIGURE_OBJECT&quot;,&quot;id&quot;:&quot;a05d11cd-6bc3-45f8-bf7e-a1f9c4c0da01&quot;,&quot;name&quot;:&quot;dsDNA brush 1 (straight)&quot;,&quot;displayName&quot;:&quot;dsDNA brush (straight)&quot;,&quot;opacity&quot;:1,&quot;source&quot;:{&quot;id&quot;:&quot;5e75573302a72400a91d3c9b&quot;,&quot;type&quot;:&quot;ASSETS&quot;},&quot;path&quot;:{&quot;type&quot;:&quot;POLY_LINE&quot;,&quot;points&quot;:[{&quot;x&quot;:-381.78776491091594,&quot;y&quot;:0},{&quot;x&quot;:-348.6250291717903,&quot;y&quot;:0}],&quot;closed&quot;:false},&quot;pathStyles&quot;:[{&quot;type&quot;:&quot;FILL&quot;,&quot;fillStyle&quot;:&quot;rgba(0,0,0,0)&quot;},{&quot;type&quot;:&quot;STROKE&quot;,&quot;strokeStyle&quot;:&quot;rgba(0,0,0,0)&quot;,&quot;lineWidth&quot;:15.995437185530784,&quot;lineJoin&quot;:&quot;round&quot;}],&quot;pathSmoothing&quot;:{&quot;type&quot;:&quot;CATMULL_SMOOTHING&quot;,&quot;smoothing&quot;:0.2},&quot;pathPattern&quot;:{&quot;type&quot;:&quot;ROW&quot;,&quot;patternId&quot;:&quot;f83c2952-1a84-471c-a209-0ef4c4fb3b35&quot;,&quot;patternTransform&quot;:{&quot;translate&quot;:{&quot;x&quot;:0.000027960239175948845,&quot;y&quot;:-0.5},&quot;rotate&quot;:0,&quot;skewX&quot;:0,&quot;scale&quot;:{&quot;x&quot;:0.00558659217877095,&quot;y&quot;:0.00558659217877095}},&quot;xUnits&quot;:&quot;STROKE_WIDTH&quot;,&quot;yUnits&quot;:&quot;STROKE_WIDTH&quot;,&quot;bending&quot;:true,&quot;repeat&quot;:{&quot;distance&quot;:2.04843582920522,&quot;align&quot;:&quot;CENTER&quot;},&quot;isPremium&quot;:true},&quot;isLocked&quot;:false,&quot;parent&quot;:{&quot;type&quot;:&quot;CHILD&quot;,&quot;parentId&quot;:&quot;32f49a70-1eb3-49ea-b71b-eb3e7720c2ec&quot;,&quot;order&quot;:&quot;7&quot;},&quot;isPremium&quot;:true},&quot;eb4b8633-4bd1-4129-b533-b16baa088468&quot;:{&quot;id&quot;:&quot;eb4b8633-4bd1-4129-b533-b16baa088468&quot;,&quot;type&quot;:&quot;FIGURE_OBJECT&quot;,&quot;document&quot;:{&quot;type&quot;:&quot;FIGURE&quot;,&quot;canvasType&quot;:&quot;FIGURE&quot;,&quot;units&quot;:&quot;px&quot;,&quot;title&quot;:&quot;Hallmarks of Cancer (Circle Layout)&quot;},&quot;parent&quot;:{&quot;parentId&quot;:&quot;58870582-d487-4352-a869-6c8b9bbe3c5a&quot;,&quot;type&quot;:&quot;DOCUMENT&quot;,&quot;order&quot;:&quot;5&quot;}},&quot;58870582-d487-4352-a869-6c8b9bbe3c5a&quot;:{&quot;id&quot;:&quot;58870582-d487-4352-a869-6c8b9bbe3c5a&quot;,&quot;type&quot;:&quot;FIGURE_OBJECT&quot;,&quot;document&quot;:{&quot;type&quot;:&quot;DOCUMENT_GROUP&quot;,&quot;canvasType&quot;:&quot;FIGURE&quot;,&quot;units&quot;:&quot;px&quot;}}}}"/>
</p:tagLst>
</file>

<file path=ppt/tags/tag90.xml><?xml version="1.0" encoding="utf-8"?>
<p:tagLst xmlns:p="http://schemas.openxmlformats.org/presentationml/2006/main">
  <p:tag name="ID" val="69fdb7813277786688e4a269"/>
  <p:tag name="FIGURESLIDEID" val="37a3f626-7eda-4775-9960-0ed968cc6ad8"/>
  <p:tag name="SELECTIONIDS" val="4cb30faa-93c9-41f8-a755-698ce293d183"/>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4cb30faa-93c9-41f8-a755-698ce293d183&quot;:{&quot;relativeTransform&quot;:{&quot;translate&quot;:{&quot;x&quot;:41.52886258871685,&quot;y&quot;:-197.2812730019009},&quot;rotate&quot;:3.141592653589793,&quot;skewX&quot;:0,&quot;scale&quot;:{&quot;x&quot;:1,&quot;y&quot;:1}},&quot;type&quot;:&quot;FIGURE_OBJECT&quot;,&quot;id&quot;:&quot;4cb30faa-93c9-41f8-a755-698ce293d183&quot;,&quot;name&quot;:&quot;RNA brush (wavy)&quot;,&quot;displayName&quot;:&quot;RNA brush (wavy)&quot;,&quot;opacity&quot;:1,&quot;source&quot;:{&quot;id&quot;:&quot;63a09e844c21bcc308ed4855&quot;,&quot;type&quot;:&quot;ASSETS&quot;},&quot;path&quot;:{&quot;type&quot;:&quot;POLY_LINE&quot;,&quot;points&quot;:[{&quot;x&quot;:25.15137967419645,&quot;y&quot;:3.464096351565858},{&quot;x&quot;:3.461529425889913,&quot;y&quot;:3.4640963515658547},{&quot;x&quot;:-13.403023689300383,&quot;y&quot;:-4.965054535221939},{&quot;x&quot;:-29.518744604107447,&quot;y&quot;:-0.0015173334812894487}],&quot;closed&quot;:false},&quot;pathStyles&quot;:[{&quot;type&quot;:&quot;FILL&quot;,&quot;fillStyle&quot;:&quot;rgba(0,0,0,0)&quot;},{&quot;type&quot;:&quot;STROKE&quot;,&quot;strokeStyle&quot;:&quot;rgba(0,0,0,0)&quot;,&quot;lineWidth&quot;:7.497638611904554,&quot;lineJoin&quot;:&quot;round&quot;}],&quot;pathSmoothing&quot;:{&quot;type&quot;:&quot;CATMULL_SMOOTHING&quot;,&quot;smoothing&quot;:0.2},&quot;pathPattern&quot;:{&quot;type&quot;:&quot;ROW&quot;,&quot;patternId&quot;:&quot;16483ab8-b038-4a72-a0d5-91ec3672844d&quot;,&quot;patternTransform&quot;:{&quot;translate&quot;:{&quot;x&quot;:-0.0028970903359143985,&quot;y&quot;:0.5},&quot;rotate&quot;:3.141592653589793,&quot;skewX&quot;:0,&quot;scale&quot;:{&quot;x&quot;:-0.012596044938758228,&quot;y&quot;:0.012596044938758228}},&quot;xUnits&quot;:&quot;STROKE_WIDTH&quot;,&quot;yUnits&quot;:&quot;STROKE_WIDTH&quot;,&quot;bending&quot;:true,&quot;repeat&quot;:{&quot;distance&quot;:0.6235042244685323,&quot;align&quot;:&quot;CENTER&quot;},&quot;isPremium&quot;:true},&quot;isLocked&quot;:false,&quot;parent&quot;:{&quot;type&quot;:&quot;CHILD&quot;,&quot;parentId&quot;:&quot;37a3f626-7eda-4775-9960-0ed968cc6ad8&quot;,&quot;order&quot;:&quot;9952&quot;},&quot;isPremium&quot;:true,&quot;connectorInfo&quot;:{&quot;connectedObjects&quot;:[],&quot;type&quot;:&quot;CUBIC&quot;,&quot;offset&quot;:{&quot;x&quot;:0,&quot;y&quot;:0},&quot;bending&quot;:0.1,&quot;firstElementIsHead&quot;:true,&quot;customized&quot;:true}},&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91.xml><?xml version="1.0" encoding="utf-8"?>
<p:tagLst xmlns:p="http://schemas.openxmlformats.org/presentationml/2006/main">
  <p:tag name="ID" val="69fdb7813277786688e4a269"/>
  <p:tag name="FIGURESLIDEID" val="37a3f626-7eda-4775-9960-0ed968cc6ad8"/>
  <p:tag name="SELECTIONIDS" val="1fcdd0d4-1296-4403-8a93-3f379995acc6"/>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1fcdd0d4-1296-4403-8a93-3f379995acc6&quot;:{&quot;relativeTransform&quot;:{&quot;translate&quot;:{&quot;x&quot;:13.452238673568175,&quot;y&quot;:-185.47770967983536},&quot;rotate&quot;:0,&quot;skewX&quot;:0,&quot;scale&quot;:{&quot;x&quot;:1,&quot;y&quot;:1}},&quot;type&quot;:&quot;FIGURE_OBJECT&quot;,&quot;id&quot;:&quot;1fcdd0d4-1296-4403-8a93-3f379995acc6&quot;,&quot;name&quot;:&quot;RNA brush (wavy)&quot;,&quot;displayName&quot;:&quot;RNA brush (wavy)&quot;,&quot;opacity&quot;:1,&quot;source&quot;:{&quot;id&quot;:&quot;63a09e844c21bcc308ed4855&quot;,&quot;type&quot;:&quot;ASSETS&quot;},&quot;path&quot;:{&quot;type&quot;:&quot;POLY_LINE&quot;,&quot;points&quot;:[{&quot;x&quot;:-29.518744604107447,&quot;y&quot;:0.11760599546722238},{&quot;x&quot;:-10.74047097574152,&quot;y&quot;:2.2498389181836007},{&quot;x&quot;:13.403023689300383,&quot;y&quot;:-2.2704948779751213},{&quot;x&quot;:29.518744604107447,&quot;y&quot;:-0.0006938690950942105}],&quot;closed&quot;:false},&quot;pathStyles&quot;:[{&quot;type&quot;:&quot;FILL&quot;,&quot;fillStyle&quot;:&quot;rgba(0,0,0,0)&quot;},{&quot;type&quot;:&quot;STROKE&quot;,&quot;strokeStyle&quot;:&quot;rgba(0,0,0,0)&quot;,&quot;lineWidth&quot;:7.497638611904554,&quot;lineJoin&quot;:&quot;round&quot;}],&quot;pathSmoothing&quot;:{&quot;type&quot;:&quot;CATMULL_SMOOTHING&quot;,&quot;smoothing&quot;:0.2},&quot;pathPattern&quot;:{&quot;type&quot;:&quot;ROW&quot;,&quot;patternId&quot;:&quot;6ebd1501-9f8d-49ec-b727-75a9f00e8561&quot;,&quot;patternTransform&quot;:{&quot;translate&quot;:{&quot;x&quot;:-0.0028970903359143985,&quot;y&quot;:-0.5},&quot;rotate&quot;:0,&quot;skewX&quot;:0,&quot;scale&quot;:{&quot;x&quot;:0.012596044938758228,&quot;y&quot;:0.012596044938758228}},&quot;xUnits&quot;:&quot;STROKE_WIDTH&quot;,&quot;yUnits&quot;:&quot;STROKE_WIDTH&quot;,&quot;bending&quot;:true,&quot;repeat&quot;:{&quot;distance&quot;:0.6235042244685323,&quot;align&quot;:&quot;CENTER&quot;},&quot;isPremium&quot;:true},&quot;isLocked&quot;:false,&quot;parent&quot;:{&quot;type&quot;:&quot;CHILD&quot;,&quot;parentId&quot;:&quot;37a3f626-7eda-4775-9960-0ed968cc6ad8&quot;,&quot;order&quot;:&quot;9955&quot;},&quot;isPremium&quot;:true},&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92.xml><?xml version="1.0" encoding="utf-8"?>
<p:tagLst xmlns:p="http://schemas.openxmlformats.org/presentationml/2006/main">
  <p:tag name="ID" val="69fdb7813277786688e4a269"/>
  <p:tag name="FIGURESLIDEID" val="37a3f626-7eda-4775-9960-0ed968cc6ad8"/>
  <p:tag name="SELECTIONIDS" val="da795c3b-f853-47e0-95d6-a5e30bcecd6e"/>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da795c3b-f853-47e0-95d6-a5e30bcecd6e&quot;:{&quot;relativeTransform&quot;:{&quot;translate&quot;:{&quot;x&quot;:46.78368792977467,&quot;y&quot;:-178.29466447733705},&quot;rotate&quot;:0,&quot;skewX&quot;:0,&quot;scale&quot;:{&quot;x&quot;:1,&quot;y&quot;:1}},&quot;type&quot;:&quot;FIGURE_OBJECT&quot;,&quot;id&quot;:&quot;da795c3b-f853-47e0-95d6-a5e30bcecd6e&quot;,&quot;name&quot;:&quot;RNA brush (wavy)&quot;,&quot;displayName&quot;:&quot;RNA brush (wavy)&quot;,&quot;opacity&quot;:1,&quot;source&quot;:{&quot;id&quot;:&quot;63a09e844c21bcc308ed4855&quot;,&quot;type&quot;:&quot;ASSETS&quot;},&quot;path&quot;:{&quot;type&quot;:&quot;POLY_LINE&quot;,&quot;points&quot;:[{&quot;x&quot;:-29.518744604107447,&quot;y&quot;:0.20180864931713094},{&quot;x&quot;:-10.74047097574152,&quot;y&quot;:3.8606616223599826},{&quot;x&quot;:13.403023689300383,&quot;y&quot;:-3.8961066804908624},{&quot;x&quot;:29.518744604107447,&quot;y&quot;:-0.0011906602578172938}],&quot;closed&quot;:false},&quot;pathStyles&quot;:[{&quot;type&quot;:&quot;FILL&quot;,&quot;fillStyle&quot;:&quot;rgba(0,0,0,0)&quot;},{&quot;type&quot;:&quot;STROKE&quot;,&quot;strokeStyle&quot;:&quot;rgba(0,0,0,0)&quot;,&quot;lineWidth&quot;:7.497638611904554,&quot;lineJoin&quot;:&quot;round&quot;}],&quot;pathSmoothing&quot;:{&quot;type&quot;:&quot;CATMULL_SMOOTHING&quot;,&quot;smoothing&quot;:0.2},&quot;pathPattern&quot;:{&quot;type&quot;:&quot;ROW&quot;,&quot;patternId&quot;:&quot;0b7c1720-d026-4a10-85f7-19428056d471&quot;,&quot;patternTransform&quot;:{&quot;translate&quot;:{&quot;x&quot;:-0.0028970903359143985,&quot;y&quot;:-0.5},&quot;rotate&quot;:0,&quot;skewX&quot;:0,&quot;scale&quot;:{&quot;x&quot;:0.012596044938758228,&quot;y&quot;:0.012596044938758228}},&quot;xUnits&quot;:&quot;STROKE_WIDTH&quot;,&quot;yUnits&quot;:&quot;STROKE_WIDTH&quot;,&quot;bending&quot;:true,&quot;repeat&quot;:{&quot;distance&quot;:0.6235042244685323,&quot;align&quot;:&quot;CENTER&quot;},&quot;isPremium&quot;:true},&quot;isLocked&quot;:false,&quot;parent&quot;:{&quot;type&quot;:&quot;CHILD&quot;,&quot;parentId&quot;:&quot;37a3f626-7eda-4775-9960-0ed968cc6ad8&quot;,&quot;order&quot;:&quot;9957&quot;},&quot;isPremium&quot;:true},&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93.xml><?xml version="1.0" encoding="utf-8"?>
<p:tagLst xmlns:p="http://schemas.openxmlformats.org/presentationml/2006/main">
  <p:tag name="ID" val="69fdb7813277786688e4a269"/>
  <p:tag name="FIGURESLIDEID" val="37a3f626-7eda-4775-9960-0ed968cc6ad8"/>
  <p:tag name="SELECTIONIDS" val="3389a596-3770-43ec-bec3-8174ac1b5698"/>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3389a596-3770-43ec-bec3-8174ac1b5698&quot;:{&quot;id&quot;:&quot;3389a596-3770-43ec-bec3-8174ac1b5698&quot;,&quot;name&quot;:&quot;Polypeptide (soluble)&quot;,&quot;displayName&quot;:&quot;Soluble polypeptide&quot;,&quot;type&quot;:&quot;FIGURE_OBJECT&quot;,&quot;relativeTransform&quot;:{&quot;translate&quot;:{&quot;x&quot;:156.36581874375582,&quot;y&quot;:-207.90563630603486},&quot;rotate&quot;:0,&quot;skewX&quot;:0,&quot;scale&quot;:{&quot;x&quot;:0.3761682226501266,&quot;y&quot;:0.3761682226501266}},&quot;image&quot;:{&quot;url&quot;:&quot;https://icons.biorender.com/biorender/5f529c5010ee0600282ef1b2/20200904201100/image/soluble-polypeptide.png&quot;,&quot;fallbackUrl&quot;:&quot;https://res.cloudinary.com/dlcjuc3ej/image/upload/v1599250260/nvjmcwdnlkmhrhab3kdq.svg#/keystone/api/icons/5f529c5010ee0600282ef1b2/20200904201100/image/soluble-polypeptide.svg&quot;,&quot;isPremium&quot;:false,&quot;size&quot;:{&quot;x&quot;:100,&quot;y&quot;:86}},&quot;source&quot;:{&quot;id&quot;:&quot;5f529c5010ee0600282ef1b2&quot;,&quot;type&quot;:&quot;ASSETS&quot;},&quot;isPremium&quot;:false,&quot;parent&quot;:{&quot;type&quot;:&quot;CHILD&quot;,&quot;parentId&quot;:&quot;37a3f626-7eda-4775-9960-0ed968cc6ad8&quot;,&quot;order&quot;:&quot;9961&quot;}},&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94.xml><?xml version="1.0" encoding="utf-8"?>
<p:tagLst xmlns:p="http://schemas.openxmlformats.org/presentationml/2006/main">
  <p:tag name="ID" val="69fdb7813277786688e4a269"/>
  <p:tag name="FIGURESLIDEID" val="37a3f626-7eda-4775-9960-0ed968cc6ad8"/>
  <p:tag name="SELECTIONIDS" val="24af9b5f-f9e2-4213-b5cf-1fbf95d72f4b"/>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24af9b5f-f9e2-4213-b5cf-1fbf95d72f4b&quot;:{&quot;id&quot;:&quot;24af9b5f-f9e2-4213-b5cf-1fbf95d72f4b&quot;,&quot;name&quot;:&quot;Polypeptide (soluble)&quot;,&quot;displayName&quot;:&quot;Soluble polypeptide&quot;,&quot;type&quot;:&quot;FIGURE_OBJECT&quot;,&quot;relativeTransform&quot;:{&quot;translate&quot;:{&quot;x&quot;:125.14529495374471,&quot;y&quot;:-207.90500306859835},&quot;rotate&quot;:6.283185307179586,&quot;skewX&quot;:0,&quot;scale&quot;:{&quot;x&quot;:-0.3761682226501266,&quot;y&quot;:0.3761682226501266}},&quot;image&quot;:{&quot;url&quot;:&quot;https://icons.biorender.com/biorender/5f529c5010ee0600282ef1b2/20200904201100/image/soluble-polypeptide.png&quot;,&quot;fallbackUrl&quot;:&quot;https://res.cloudinary.com/dlcjuc3ej/image/upload/v1599250260/nvjmcwdnlkmhrhab3kdq.svg#/keystone/api/icons/5f529c5010ee0600282ef1b2/20200904201100/image/soluble-polypeptide.svg&quot;,&quot;isPremium&quot;:false,&quot;size&quot;:{&quot;x&quot;:100,&quot;y&quot;:86}},&quot;source&quot;:{&quot;id&quot;:&quot;5f529c5010ee0600282ef1b2&quot;,&quot;type&quot;:&quot;ASSETS&quot;},&quot;isPremium&quot;:false,&quot;parent&quot;:{&quot;type&quot;:&quot;CHILD&quot;,&quot;parentId&quot;:&quot;37a3f626-7eda-4775-9960-0ed968cc6ad8&quot;,&quot;order&quot;:&quot;9962&quot;}},&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95.xml><?xml version="1.0" encoding="utf-8"?>
<p:tagLst xmlns:p="http://schemas.openxmlformats.org/presentationml/2006/main">
  <p:tag name="ID" val="69fdb7813277786688e4a269"/>
  <p:tag name="FIGURESLIDEID" val="37a3f626-7eda-4775-9960-0ed968cc6ad8"/>
  <p:tag name="SELECTIONIDS" val="c3cc4961-0ac8-4846-a3f7-178188cf4cec"/>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c3cc4961-0ac8-4846-a3f7-178188cf4cec&quot;:{&quot;id&quot;:&quot;c3cc4961-0ac8-4846-a3f7-178188cf4cec&quot;,&quot;name&quot;:&quot;Polypeptide (soluble)&quot;,&quot;displayName&quot;:&quot;Soluble polypeptide&quot;,&quot;type&quot;:&quot;FIGURE_OBJECT&quot;,&quot;relativeTransform&quot;:{&quot;translate&quot;:{&quot;x&quot;:172.00838329288138,&quot;y&quot;:-183.06676076210456},&quot;rotate&quot;:0.402200518709518,&quot;skewX&quot;:4.903724208313967e-16,&quot;scale&quot;:{&quot;x&quot;:0.37616822265012645,&quot;y&quot;:0.3761682226501263}},&quot;image&quot;:{&quot;url&quot;:&quot;https://icons.biorender.com/biorender/5f60d1616e7ca6002795e42a/soluble-polypeptide.png&quot;,&quot;fallbackUrl&quot;:&quot;https://res.cloudinary.com/dlcjuc3ej/image/upload/v1600180557/qmf0qd3zujigh6dtbzyo.svg#/keystone/api/icons/5f60d1616e7ca6002795e42a/soluble-polypeptide.svg&quot;,&quot;isPremium&quot;:false,&quot;size&quot;:{&quot;x&quot;:100,&quot;y&quot;:86}},&quot;source&quot;:{&quot;id&quot;:&quot;5f529c5010ee0600282ef1b2&quot;,&quot;type&quot;:&quot;ASSETS&quot;},&quot;isPremium&quot;:false,&quot;parent&quot;:{&quot;type&quot;:&quot;CHILD&quot;,&quot;parentId&quot;:&quot;37a3f626-7eda-4775-9960-0ed968cc6ad8&quot;,&quot;order&quot;:&quot;9967&quot;}},&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96.xml><?xml version="1.0" encoding="utf-8"?>
<p:tagLst xmlns:p="http://schemas.openxmlformats.org/presentationml/2006/main">
  <p:tag name="ID" val="69fdb7813277786688e4a269"/>
  <p:tag name="FIGURESLIDEID" val="37a3f626-7eda-4775-9960-0ed968cc6ad8"/>
  <p:tag name="SELECTIONIDS" val="8fd0c7bb-b0f9-4829-bbb2-6dc7fe9aa07c"/>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8fd0c7bb-b0f9-4829-bbb2-6dc7fe9aa07c&quot;:{&quot;id&quot;:&quot;8fd0c7bb-b0f9-4829-bbb2-6dc7fe9aa07c&quot;,&quot;name&quot;:&quot;Polypeptide (soluble)&quot;,&quot;displayName&quot;:&quot;Soluble polypeptide&quot;,&quot;type&quot;:&quot;FIGURE_OBJECT&quot;,&quot;relativeTransform&quot;:{&quot;translate&quot;:{&quot;x&quot;:139.15834904977447,&quot;y&quot;:-183.0667282891552},&quot;rotate&quot;:0.402200518709518,&quot;skewX&quot;:1.4220800204110504e-15,&quot;scale&quot;:{&quot;x&quot;:0.37616822265012645,&quot;y&quot;:0.37616822265012617}},&quot;image&quot;:{&quot;url&quot;:&quot;https://icons.biorender.com/biorender/5f60d1616e7ca6002795e42b/soluble-polypeptide.png&quot;,&quot;fallbackUrl&quot;:&quot;https://res.cloudinary.com/dlcjuc3ej/image/upload/v1600180557/zymdihb477oxtwmfo269.svg#/keystone/api/icons/5f60d1616e7ca6002795e42b/soluble-polypeptide.svg&quot;,&quot;isPremium&quot;:false,&quot;size&quot;:{&quot;x&quot;:100,&quot;y&quot;:86}},&quot;source&quot;:{&quot;id&quot;:&quot;5f529c5010ee0600282ef1b2&quot;,&quot;type&quot;:&quot;ASSETS&quot;},&quot;isPremium&quot;:false,&quot;parent&quot;:{&quot;type&quot;:&quot;CHILD&quot;,&quot;parentId&quot;:&quot;37a3f626-7eda-4775-9960-0ed968cc6ad8&quot;,&quot;order&quot;:&quot;997&quot;}},&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97.xml><?xml version="1.0" encoding="utf-8"?>
<p:tagLst xmlns:p="http://schemas.openxmlformats.org/presentationml/2006/main">
  <p:tag name="ID" val="69fdb7813277786688e4a269"/>
  <p:tag name="FIGURESLIDEID" val="37a3f626-7eda-4775-9960-0ed968cc6ad8"/>
  <p:tag name="SELECTIONIDS" val="bf28c8b1-c0a6-4261-9126-ba12975a1af1"/>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bf28c8b1-c0a6-4261-9126-ba12975a1af1&quot;:{&quot;id&quot;:&quot;bf28c8b1-c0a6-4261-9126-ba12975a1af1&quot;,&quot;name&quot;:&quot;Polypeptide (soluble)&quot;,&quot;displayName&quot;:&quot;Soluble polypeptide&quot;,&quot;type&quot;:&quot;FIGURE_OBJECT&quot;,&quot;relativeTransform&quot;:{&quot;translate&quot;:{&quot;x&quot;:188.50131493790911,&quot;y&quot;:-207.90598379153835},&quot;rotate&quot;:3.3805426149789,&quot;skewX&quot;:4.903724208313955e-16,&quot;scale&quot;:{&quot;x&quot;:-0.37616822265012695,&quot;y&quot;:0.3761682226501266}},&quot;image&quot;:{&quot;url&quot;:&quot;https://icons.biorender.com/biorender/5f60d1616e7ca6002795e427/soluble-polypeptide.png&quot;,&quot;fallbackUrl&quot;:&quot;https://res.cloudinary.com/dlcjuc3ej/image/upload/v1600180557/bjxuccxryeckqtdabdny.svg#/keystone/api/icons/5f60d1616e7ca6002795e427/soluble-polypeptide.svg&quot;,&quot;isPremium&quot;:false,&quot;size&quot;:{&quot;x&quot;:100,&quot;y&quot;:86}},&quot;source&quot;:{&quot;id&quot;:&quot;5f529c5010ee0600282ef1b2&quot;,&quot;type&quot;:&quot;ASSETS&quot;},&quot;isPremium&quot;:false,&quot;parent&quot;:{&quot;type&quot;:&quot;CHILD&quot;,&quot;parentId&quot;:&quot;37a3f626-7eda-4775-9960-0ed968cc6ad8&quot;,&quot;order&quot;:&quot;9975&quot;}},&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98.xml><?xml version="1.0" encoding="utf-8"?>
<p:tagLst xmlns:p="http://schemas.openxmlformats.org/presentationml/2006/main">
  <p:tag name="ID" val="69fdb7813277786688e4a269"/>
  <p:tag name="FIGURESLIDEID" val="37a3f626-7eda-4775-9960-0ed968cc6ad8"/>
  <p:tag name="SELECTIONIDS" val="a4084369-8aa2-444f-8b92-65adab9d5af2"/>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a4084369-8aa2-444f-8b92-65adab9d5af2&quot;:{&quot;type&quot;:&quot;FIGURE_OBJECT&quot;,&quot;id&quot;:&quot;a4084369-8aa2-444f-8b92-65adab9d5af2&quot;,&quot;relativeTransform&quot;:{&quot;translate&quot;:{&quot;x&quot;:-78.22246728613794,&quot;y&quot;:-234.27099420353602},&quot;rotate&quot;:0,&quot;skewX&quot;:0,&quot;scale&quot;:{&quot;x&quot;:1,&quot;y&quot;:1}},&quot;opacity&quot;:1,&quot;path&quot;:{&quot;type&quot;:&quot;POLY_LINE&quot;,&quot;points&quot;:[{&quot;x&quot;:-149.94937193679473,&quot;y&quot;:20.416897722663204},{&quot;x&quot;:240.9384688296743,&quot;y&quot;:-1.2822684461617806},{&quot;x&quot;:475.10607599337783,&quot;y&quot;:-82.75703506667068}],&quot;closed&quot;:false},&quot;pathStyles&quot;:[{&quot;type&quot;:&quot;FILL&quot;,&quot;fillStyle&quot;:&quot;rgba(0,0,0,0)&quot;},{&quot;type&quot;:&quot;STROKE&quot;,&quot;strokeStyle&quot;:{&quot;units&quot;:&quot;PATH_LENGTH&quot;,&quot;stops&quot;:{&quot;0&quot;:&quot;#8693C500&quot;,&quot;1&quot;:&quot;#8693C5&quot;,&quot;0.45&quot;:&quot;#8693C5&quot;}},&quot;lineWidth&quot;:2.9990554447618214,&quot;lineJoin&quot;:&quot;round&quot;}],&quot;pathMarkers&quot;:{&quot;markerEnd&quot;:{&quot;type&quot;:&quot;PATH&quot;,&quot;units&quot;:{&quot;type&quot;:&quot;STROKE_WIDTH&quot;,&quot;scale&quot;:0.9},&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7a3f626-7eda-4775-9960-0ed968cc6ad8&quot;,&quot;order&quot;:&quot;9985&quot;},&quot;connectorInfo&quot;:{&quot;connectedObjects&quot;:[],&quot;type&quot;:&quot;QUADRATIC&quot;,&quot;offset&quot;:{&quot;x&quot;:0,&quot;y&quot;:0},&quot;bending&quot;:0.1,&quot;firstElementIsHead&quot;:true,&quot;customized&quot;:true},&quot;pathSmoothing&quot;:{&quot;type&quot;:&quot;CATMULL_SMOOTHING&quot;,&quot;smoothing&quot;:0.2}},&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ags/tag99.xml><?xml version="1.0" encoding="utf-8"?>
<p:tagLst xmlns:p="http://schemas.openxmlformats.org/presentationml/2006/main">
  <p:tag name="ID" val="69fdb7813277786688e4a269"/>
  <p:tag name="FIGURESLIDEID" val="37a3f626-7eda-4775-9960-0ed968cc6ad8"/>
  <p:tag name="SELECTIONIDS" val="214d35a0-84dc-4c0e-b462-39acc3d7847b"/>
  <p:tag name="TRANSPARENTBACKGROUND" val="true"/>
  <p:tag name="VERSION" val="1778240582513"/>
  <p:tag name="TITLE" val="Untitled"/>
  <p:tag name="CREATORNAME" val="Gisane Khachatryan"/>
  <p:tag name="DATEINSERTED" val="1778240583701"/>
  <p:tag name="DPI" val="300"/>
  <p:tag name="BIOJSON" val="{&quot;id&quot;:&quot;2152bf27-dd1a-4df8-8b50-90f3084c2ac0&quot;,&quot;objects&quot;:{&quot;214d35a0-84dc-4c0e-b462-39acc3d7847b&quot;:{&quot;id&quot;:&quot;214d35a0-84dc-4c0e-b462-39acc3d7847b&quot;,&quot;name&quot;:&quot;DNA (with modifications, symbol) &quot;,&quot;displayName&quot;:&quot;&quot;,&quot;type&quot;:&quot;FIGURE_OBJECT&quot;,&quot;relativeTransform&quot;:{&quot;translate&quot;:{&quot;x&quot;:-82.8522648943301,&quot;y&quot;:-188.41853607383874},&quot;rotate&quot;:0.7508068204817959,&quot;skewX&quot;:0,&quot;scale&quot;:{&quot;x&quot;:0.5890124354971956,&quot;y&quot;:0.5890124354971956}},&quot;image&quot;:{&quot;url&quot;:&quot;https://icons.cdn.biorender.com/biorender/67f41baf5789a559ab3abdb2/20250407183915/image/67f41baf5789a559ab3abdb2.png&quot;,&quot;isPremium&quot;:false,&quot;isOrgIcon&quot;:false,&quot;size&quot;:{&quot;x&quot;:100,&quot;y&quot;:100}},&quot;source&quot;:{&quot;id&quot;:&quot;67f41baf5789a559ab3abdb2&quot;,&quot;version&quot;:&quot;20250407183915&quot;,&quot;type&quot;:&quot;ASSETS&quot;},&quot;isPremium&quot;:false,&quot;parent&quot;:{&quot;type&quot;:&quot;CHILD&quot;,&quot;parentId&quot;:&quot;37a3f626-7eda-4775-9960-0ed968cc6ad8&quot;,&quot;order&quot;:&quot;999995&quot;}},&quot;37a3f626-7eda-4775-9960-0ed968cc6ad8&quot;:{&quot;id&quot;:&quot;37a3f626-7eda-4775-9960-0ed968cc6ad8&quot;,&quot;type&quot;:&quot;FIGURE_OBJECT&quot;,&quot;document&quot;:{&quot;type&quot;:&quot;FIGURE&quot;,&quot;canvasType&quot;:&quot;FIGURE&quot;,&quot;units&quot;:&quot;px&quot;,&quot;title&quot;:&quot;Forensic Analysis&quot;},&quot;parent&quot;:{&quot;parentId&quot;:&quot;2152bf27-dd1a-4df8-8b50-90f3084c2ac0&quot;,&quot;type&quot;:&quot;DOCUMENT&quot;,&quot;order&quot;:&quot;5&quot;}},&quot;2152bf27-dd1a-4df8-8b50-90f3084c2ac0&quot;:{&quot;id&quot;:&quot;2152bf27-dd1a-4df8-8b50-90f3084c2ac0&quot;,&quot;type&quot;:&quot;FIGURE_OBJECT&quot;,&quot;document&quot;:{&quot;type&quot;:&quot;DOCUMENT_GROUP&quot;,&quot;canvasType&quot;:&quot;FIGURE&quot;,&quot;units&quot;:&quot;px&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5768</Words>
  <Application>WPS Presentation</Application>
  <PresentationFormat>Widescreen</PresentationFormat>
  <Paragraphs>277</Paragraphs>
  <Slides>19</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19</vt:i4>
      </vt:variant>
    </vt:vector>
  </HeadingPairs>
  <TitlesOfParts>
    <vt:vector size="39" baseType="lpstr">
      <vt:lpstr>Arial</vt:lpstr>
      <vt:lpstr>SimSun</vt:lpstr>
      <vt:lpstr>Wingdings</vt:lpstr>
      <vt:lpstr>Arial</vt:lpstr>
      <vt:lpstr>BlinkMacSystemFont</vt:lpstr>
      <vt:lpstr>Segoe Print</vt:lpstr>
      <vt:lpstr>Merriweather</vt:lpstr>
      <vt:lpstr>Roboto</vt:lpstr>
      <vt:lpstr>Times New Roman</vt:lpstr>
      <vt:lpstr>Roboto</vt:lpstr>
      <vt:lpstr>Roboto</vt:lpstr>
      <vt:lpstr>Roboto</vt:lpstr>
      <vt:lpstr>DejaVu Sans</vt:lpstr>
      <vt:lpstr>DejaVu Sans</vt:lpstr>
      <vt:lpstr>DejaVu Sans</vt:lpstr>
      <vt:lpstr>Microsoft YaHei</vt:lpstr>
      <vt:lpstr>Arial Unicode MS</vt:lpstr>
      <vt:lpstr>Calibri Light</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Ani</dc:creator>
  <cp:lastModifiedBy>Ani Stepanyan</cp:lastModifiedBy>
  <cp:revision>68</cp:revision>
  <dcterms:created xsi:type="dcterms:W3CDTF">2025-07-23T00:59:00Z</dcterms:created>
  <dcterms:modified xsi:type="dcterms:W3CDTF">2026-05-11T18:04:24Z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0C1BD87791F64748B474F1B94FC3F335_11</vt:lpwstr>
  </property>
  <property fmtid="{D5CDD505-2E9C-101B-9397-08002B2CF9AE}" pid="3" name="KSOProductBuildVer">
    <vt:lpwstr>1033-12.1.0.25242</vt:lpwstr>
  </property>
</Properties>
</file>